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5" r:id="rId3"/>
    <p:sldId id="270" r:id="rId4"/>
    <p:sldId id="271" r:id="rId5"/>
    <p:sldId id="272" r:id="rId6"/>
    <p:sldId id="273" r:id="rId7"/>
    <p:sldId id="274"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15" autoAdjust="0"/>
  </p:normalViewPr>
  <p:slideViewPr>
    <p:cSldViewPr snapToGrid="0">
      <p:cViewPr varScale="1">
        <p:scale>
          <a:sx n="38" d="100"/>
          <a:sy n="38" d="100"/>
        </p:scale>
        <p:origin x="9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83ED87-9772-4FA9-9C33-2ECB98EF717D}" type="datetimeFigureOut">
              <a:rPr lang="en-AU" smtClean="0"/>
              <a:t>24-March-2022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67ADA-C70E-4ED2-9B63-0148B423BA1A}" type="slidenum">
              <a:rPr lang="en-AU" smtClean="0"/>
              <a:t>‹#›</a:t>
            </a:fld>
            <a:endParaRPr lang="en-AU"/>
          </a:p>
        </p:txBody>
      </p:sp>
    </p:spTree>
    <p:extLst>
      <p:ext uri="{BB962C8B-B14F-4D97-AF65-F5344CB8AC3E}">
        <p14:creationId xmlns:p14="http://schemas.microsoft.com/office/powerpoint/2010/main" val="183439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rectory.rawcs.com.au/Docs/Image%20Resize%20Instruction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vimeo.com/25689264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awcs.org.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rawcs.org.au/about-us/?id=5"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E67ADA-C70E-4ED2-9B63-0148B423BA1A}" type="slidenum">
              <a:rPr lang="en-AU" smtClean="0"/>
              <a:t>2</a:t>
            </a:fld>
            <a:endParaRPr lang="en-AU"/>
          </a:p>
        </p:txBody>
      </p:sp>
    </p:spTree>
    <p:extLst>
      <p:ext uri="{BB962C8B-B14F-4D97-AF65-F5344CB8AC3E}">
        <p14:creationId xmlns:p14="http://schemas.microsoft.com/office/powerpoint/2010/main" val="171763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Bottom of Project page</a:t>
            </a:r>
          </a:p>
        </p:txBody>
      </p:sp>
      <p:sp>
        <p:nvSpPr>
          <p:cNvPr id="4" name="Slide Number Placeholder 3"/>
          <p:cNvSpPr>
            <a:spLocks noGrp="1"/>
          </p:cNvSpPr>
          <p:nvPr>
            <p:ph type="sldNum" sz="quarter" idx="5"/>
          </p:nvPr>
        </p:nvSpPr>
        <p:spPr/>
        <p:txBody>
          <a:bodyPr/>
          <a:lstStyle/>
          <a:p>
            <a:fld id="{3FE67ADA-C70E-4ED2-9B63-0148B423BA1A}" type="slidenum">
              <a:rPr lang="en-AU" smtClean="0"/>
              <a:t>11</a:t>
            </a:fld>
            <a:endParaRPr lang="en-AU"/>
          </a:p>
        </p:txBody>
      </p:sp>
    </p:spTree>
    <p:extLst>
      <p:ext uri="{BB962C8B-B14F-4D97-AF65-F5344CB8AC3E}">
        <p14:creationId xmlns:p14="http://schemas.microsoft.com/office/powerpoint/2010/main" val="239695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Top of Description Page</a:t>
            </a:r>
          </a:p>
          <a:p>
            <a:endParaRPr lang="en-AU" b="1" dirty="0"/>
          </a:p>
          <a:p>
            <a:r>
              <a:rPr lang="en-AU" sz="1200" kern="1200" dirty="0">
                <a:solidFill>
                  <a:schemeClr val="tx1"/>
                </a:solidFill>
                <a:effectLst/>
                <a:latin typeface="+mn-lt"/>
                <a:ea typeface="+mn-ea"/>
                <a:cs typeface="+mn-cs"/>
              </a:rPr>
              <a:t>Hints for your project's description:</a:t>
            </a:r>
          </a:p>
          <a:p>
            <a:pPr lvl="0"/>
            <a:r>
              <a:rPr lang="en-AU" sz="1200" kern="1200" dirty="0">
                <a:solidFill>
                  <a:schemeClr val="tx1"/>
                </a:solidFill>
                <a:effectLst/>
                <a:latin typeface="+mn-lt"/>
                <a:ea typeface="+mn-ea"/>
                <a:cs typeface="+mn-cs"/>
              </a:rPr>
              <a:t>Successful fundraising requires being open about your financial need. Tell your story in honest and heartfelt words you’d use to explain your cause to a friend.</a:t>
            </a:r>
          </a:p>
          <a:p>
            <a:pPr lvl="0"/>
            <a:r>
              <a:rPr lang="en-AU" sz="1200" kern="1200" dirty="0">
                <a:solidFill>
                  <a:schemeClr val="tx1"/>
                </a:solidFill>
                <a:effectLst/>
                <a:latin typeface="+mn-lt"/>
                <a:ea typeface="+mn-ea"/>
                <a:cs typeface="+mn-cs"/>
              </a:rPr>
              <a:t>Highlight details that paint a personal and compelling picture.</a:t>
            </a:r>
          </a:p>
          <a:p>
            <a:pPr lvl="0"/>
            <a:r>
              <a:rPr lang="en-AU" sz="1200" kern="1200" dirty="0">
                <a:solidFill>
                  <a:schemeClr val="tx1"/>
                </a:solidFill>
                <a:effectLst/>
                <a:latin typeface="+mn-lt"/>
                <a:ea typeface="+mn-ea"/>
                <a:cs typeface="+mn-cs"/>
              </a:rPr>
              <a:t>Answer basic questions, such as who the fundraiser is for; what happened; where, when, and why it's important to you; and how the funds will be used.</a:t>
            </a:r>
          </a:p>
          <a:p>
            <a:pPr lvl="0"/>
            <a:r>
              <a:rPr lang="en-AU" sz="1200" kern="1200" dirty="0">
                <a:solidFill>
                  <a:schemeClr val="tx1"/>
                </a:solidFill>
                <a:effectLst/>
                <a:latin typeface="+mn-lt"/>
                <a:ea typeface="+mn-ea"/>
                <a:cs typeface="+mn-cs"/>
              </a:rPr>
              <a:t>Break down the costs that make up your fundraising goal. For example, "How the funds will be used: $1,000 will be used for medical transportation and $9,000 will cover Jennifer’s unpaid leave from work to care for her children."</a:t>
            </a:r>
          </a:p>
          <a:p>
            <a:pPr lvl="0"/>
            <a:r>
              <a:rPr lang="en-AU" sz="1200" kern="1200" dirty="0">
                <a:solidFill>
                  <a:schemeClr val="tx1"/>
                </a:solidFill>
                <a:effectLst/>
                <a:latin typeface="+mn-lt"/>
                <a:ea typeface="+mn-ea"/>
                <a:cs typeface="+mn-cs"/>
              </a:rPr>
              <a:t>Read your story aloud, considering how it might sound to potential donors. Which details will inspire empathy and compel readers to care enough to make a donation?</a:t>
            </a:r>
          </a:p>
          <a:p>
            <a:pPr lvl="0"/>
            <a:r>
              <a:rPr lang="en-AU" sz="1200" kern="1200" dirty="0">
                <a:solidFill>
                  <a:schemeClr val="tx1"/>
                </a:solidFill>
                <a:effectLst/>
                <a:latin typeface="+mn-lt"/>
                <a:ea typeface="+mn-ea"/>
                <a:cs typeface="+mn-cs"/>
              </a:rPr>
              <a:t>The 'summary' describes what the project is about. It must be entered.</a:t>
            </a:r>
          </a:p>
          <a:p>
            <a:pPr lvl="0"/>
            <a:r>
              <a:rPr lang="en-AU" sz="1200" kern="1200" dirty="0">
                <a:solidFill>
                  <a:schemeClr val="tx1"/>
                </a:solidFill>
                <a:effectLst/>
                <a:latin typeface="+mn-lt"/>
                <a:ea typeface="+mn-ea"/>
                <a:cs typeface="+mn-cs"/>
              </a:rPr>
              <a:t>The 'challenge' describes what the project aims to fix or address. It is optional.</a:t>
            </a:r>
          </a:p>
          <a:p>
            <a:pPr lvl="0"/>
            <a:r>
              <a:rPr lang="en-AU" sz="1200" kern="1200" dirty="0">
                <a:solidFill>
                  <a:schemeClr val="tx1"/>
                </a:solidFill>
                <a:effectLst/>
                <a:latin typeface="+mn-lt"/>
                <a:ea typeface="+mn-ea"/>
                <a:cs typeface="+mn-cs"/>
              </a:rPr>
              <a:t>The 'solution' describes what your project will do to address the challenge. It is optional.</a:t>
            </a:r>
          </a:p>
          <a:p>
            <a:pPr lvl="0"/>
            <a:r>
              <a:rPr lang="en-AU" sz="1200" kern="1200" dirty="0">
                <a:solidFill>
                  <a:schemeClr val="tx1"/>
                </a:solidFill>
                <a:effectLst/>
                <a:latin typeface="+mn-lt"/>
                <a:ea typeface="+mn-ea"/>
                <a:cs typeface="+mn-cs"/>
              </a:rPr>
              <a:t>The 'long term impact' describes what the long-term impact of the project will be. It is optional.</a:t>
            </a:r>
          </a:p>
          <a:p>
            <a:r>
              <a:rPr lang="en-AU" sz="1200" kern="1200" dirty="0">
                <a:solidFill>
                  <a:schemeClr val="tx1"/>
                </a:solidFill>
                <a:effectLst/>
                <a:latin typeface="+mn-lt"/>
                <a:ea typeface="+mn-ea"/>
                <a:cs typeface="+mn-cs"/>
              </a:rPr>
              <a:t>All changes proposed will be reviewed by RAWCS before appearing on the crowdfunding platform. (This will probably be by members of the Communications and Website Committees – yet to be decided)</a:t>
            </a: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Review the </a:t>
            </a:r>
            <a:r>
              <a:rPr lang="en-AU" sz="1200" b="1" kern="1200" dirty="0">
                <a:solidFill>
                  <a:schemeClr val="tx1"/>
                </a:solidFill>
                <a:effectLst/>
                <a:latin typeface="+mn-lt"/>
                <a:ea typeface="+mn-ea"/>
                <a:cs typeface="+mn-cs"/>
              </a:rPr>
              <a:t>Project Name</a:t>
            </a:r>
            <a:r>
              <a:rPr lang="en-AU" sz="1200" kern="1200" dirty="0">
                <a:solidFill>
                  <a:schemeClr val="tx1"/>
                </a:solidFill>
                <a:effectLst/>
                <a:latin typeface="+mn-lt"/>
                <a:ea typeface="+mn-ea"/>
                <a:cs typeface="+mn-cs"/>
              </a:rPr>
              <a:t> so that it is more suitable for marketing their project (we will not require the country to be stated as the Country where the project is located will be automatically printed on their promotional project picture)</a:t>
            </a:r>
          </a:p>
          <a:p>
            <a:pPr lvl="0"/>
            <a:r>
              <a:rPr lang="en-AU" sz="1200" kern="1200" dirty="0">
                <a:solidFill>
                  <a:schemeClr val="tx1"/>
                </a:solidFill>
                <a:effectLst/>
                <a:latin typeface="+mn-lt"/>
                <a:ea typeface="+mn-ea"/>
                <a:cs typeface="+mn-cs"/>
              </a:rPr>
              <a:t>Review their present </a:t>
            </a:r>
            <a:r>
              <a:rPr lang="en-AU" sz="1200" b="1" kern="1200" dirty="0">
                <a:solidFill>
                  <a:schemeClr val="tx1"/>
                </a:solidFill>
                <a:effectLst/>
                <a:latin typeface="+mn-lt"/>
                <a:ea typeface="+mn-ea"/>
                <a:cs typeface="+mn-cs"/>
              </a:rPr>
              <a:t>Project Description </a:t>
            </a:r>
            <a:r>
              <a:rPr lang="en-AU" sz="1200" kern="1200" dirty="0">
                <a:solidFill>
                  <a:schemeClr val="tx1"/>
                </a:solidFill>
                <a:effectLst/>
                <a:latin typeface="+mn-lt"/>
                <a:ea typeface="+mn-ea"/>
                <a:cs typeface="+mn-cs"/>
              </a:rPr>
              <a:t>to better market their project.</a:t>
            </a:r>
          </a:p>
          <a:p>
            <a:pPr lvl="0"/>
            <a:r>
              <a:rPr lang="en-AU" sz="1200" kern="1200" dirty="0">
                <a:solidFill>
                  <a:schemeClr val="tx1"/>
                </a:solidFill>
                <a:effectLst/>
                <a:latin typeface="+mn-lt"/>
                <a:ea typeface="+mn-ea"/>
                <a:cs typeface="+mn-cs"/>
              </a:rPr>
              <a:t>Enter a </a:t>
            </a:r>
            <a:r>
              <a:rPr lang="en-AU" sz="1200" b="1" kern="1200" dirty="0">
                <a:solidFill>
                  <a:schemeClr val="tx1"/>
                </a:solidFill>
                <a:effectLst/>
                <a:latin typeface="+mn-lt"/>
                <a:ea typeface="+mn-ea"/>
                <a:cs typeface="+mn-cs"/>
              </a:rPr>
              <a:t>Summary</a:t>
            </a:r>
            <a:r>
              <a:rPr lang="en-AU" sz="1200" kern="1200" dirty="0">
                <a:solidFill>
                  <a:schemeClr val="tx1"/>
                </a:solidFill>
                <a:effectLst/>
                <a:latin typeface="+mn-lt"/>
                <a:ea typeface="+mn-ea"/>
                <a:cs typeface="+mn-cs"/>
              </a:rPr>
              <a:t> of their project that succinctly describes and markets their project.</a:t>
            </a:r>
          </a:p>
          <a:p>
            <a:pPr lvl="0"/>
            <a:r>
              <a:rPr lang="en-AU" sz="1200" kern="1200" dirty="0">
                <a:solidFill>
                  <a:schemeClr val="tx1"/>
                </a:solidFill>
                <a:effectLst/>
                <a:latin typeface="+mn-lt"/>
                <a:ea typeface="+mn-ea"/>
                <a:cs typeface="+mn-cs"/>
              </a:rPr>
              <a:t>Enter a </a:t>
            </a:r>
            <a:r>
              <a:rPr lang="en-AU" sz="1200" b="1" kern="1200" dirty="0">
                <a:solidFill>
                  <a:schemeClr val="tx1"/>
                </a:solidFill>
                <a:effectLst/>
                <a:latin typeface="+mn-lt"/>
                <a:ea typeface="+mn-ea"/>
                <a:cs typeface="+mn-cs"/>
              </a:rPr>
              <a:t>Challenge </a:t>
            </a:r>
            <a:r>
              <a:rPr lang="en-AU" sz="1200" kern="1200" dirty="0">
                <a:solidFill>
                  <a:schemeClr val="tx1"/>
                </a:solidFill>
                <a:effectLst/>
                <a:latin typeface="+mn-lt"/>
                <a:ea typeface="+mn-ea"/>
                <a:cs typeface="+mn-cs"/>
              </a:rPr>
              <a:t>that their project plans to assist with</a:t>
            </a:r>
          </a:p>
          <a:p>
            <a:pPr lvl="0"/>
            <a:r>
              <a:rPr lang="en-AU" sz="1200" kern="1200" dirty="0">
                <a:solidFill>
                  <a:schemeClr val="tx1"/>
                </a:solidFill>
                <a:effectLst/>
                <a:latin typeface="+mn-lt"/>
                <a:ea typeface="+mn-ea"/>
                <a:cs typeface="+mn-cs"/>
              </a:rPr>
              <a:t>Enter their proposed </a:t>
            </a:r>
            <a:r>
              <a:rPr lang="en-AU" sz="1200" b="1" kern="1200" dirty="0">
                <a:solidFill>
                  <a:schemeClr val="tx1"/>
                </a:solidFill>
                <a:effectLst/>
                <a:latin typeface="+mn-lt"/>
                <a:ea typeface="+mn-ea"/>
                <a:cs typeface="+mn-cs"/>
              </a:rPr>
              <a:t>Solution</a:t>
            </a:r>
            <a:r>
              <a:rPr lang="en-AU" sz="1200" kern="1200" dirty="0">
                <a:solidFill>
                  <a:schemeClr val="tx1"/>
                </a:solidFill>
                <a:effectLst/>
                <a:latin typeface="+mn-lt"/>
                <a:ea typeface="+mn-ea"/>
                <a:cs typeface="+mn-cs"/>
              </a:rPr>
              <a:t> to address the Challenge stated above</a:t>
            </a:r>
          </a:p>
          <a:p>
            <a:pPr lvl="0"/>
            <a:r>
              <a:rPr lang="en-AU" sz="1200" kern="1200" dirty="0">
                <a:solidFill>
                  <a:schemeClr val="tx1"/>
                </a:solidFill>
                <a:effectLst/>
                <a:latin typeface="+mn-lt"/>
                <a:ea typeface="+mn-ea"/>
                <a:cs typeface="+mn-cs"/>
              </a:rPr>
              <a:t>Enter a </a:t>
            </a:r>
            <a:r>
              <a:rPr lang="en-AU" sz="1200" b="1" kern="1200" dirty="0">
                <a:solidFill>
                  <a:schemeClr val="tx1"/>
                </a:solidFill>
                <a:effectLst/>
                <a:latin typeface="+mn-lt"/>
                <a:ea typeface="+mn-ea"/>
                <a:cs typeface="+mn-cs"/>
              </a:rPr>
              <a:t>Long-Term Impact</a:t>
            </a:r>
            <a:r>
              <a:rPr lang="en-AU" sz="1200" kern="1200" dirty="0">
                <a:solidFill>
                  <a:schemeClr val="tx1"/>
                </a:solidFill>
                <a:effectLst/>
                <a:latin typeface="+mn-lt"/>
                <a:ea typeface="+mn-ea"/>
                <a:cs typeface="+mn-cs"/>
              </a:rPr>
              <a:t> that explains how their solution will impact the challenge in the long term. In other words, how will this make their project sustainable in the long term without permanent funding.</a:t>
            </a:r>
          </a:p>
          <a:p>
            <a:endParaRPr lang="en-AU" b="1" dirty="0"/>
          </a:p>
        </p:txBody>
      </p:sp>
      <p:sp>
        <p:nvSpPr>
          <p:cNvPr id="4" name="Slide Number Placeholder 3"/>
          <p:cNvSpPr>
            <a:spLocks noGrp="1"/>
          </p:cNvSpPr>
          <p:nvPr>
            <p:ph type="sldNum" sz="quarter" idx="5"/>
          </p:nvPr>
        </p:nvSpPr>
        <p:spPr/>
        <p:txBody>
          <a:bodyPr/>
          <a:lstStyle/>
          <a:p>
            <a:fld id="{3FE67ADA-C70E-4ED2-9B63-0148B423BA1A}" type="slidenum">
              <a:rPr lang="en-AU" smtClean="0"/>
              <a:t>12</a:t>
            </a:fld>
            <a:endParaRPr lang="en-AU"/>
          </a:p>
        </p:txBody>
      </p:sp>
    </p:spTree>
    <p:extLst>
      <p:ext uri="{BB962C8B-B14F-4D97-AF65-F5344CB8AC3E}">
        <p14:creationId xmlns:p14="http://schemas.microsoft.com/office/powerpoint/2010/main" val="324417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Bottom of the Project page</a:t>
            </a:r>
          </a:p>
        </p:txBody>
      </p:sp>
      <p:sp>
        <p:nvSpPr>
          <p:cNvPr id="4" name="Slide Number Placeholder 3"/>
          <p:cNvSpPr>
            <a:spLocks noGrp="1"/>
          </p:cNvSpPr>
          <p:nvPr>
            <p:ph type="sldNum" sz="quarter" idx="5"/>
          </p:nvPr>
        </p:nvSpPr>
        <p:spPr/>
        <p:txBody>
          <a:bodyPr/>
          <a:lstStyle/>
          <a:p>
            <a:fld id="{3FE67ADA-C70E-4ED2-9B63-0148B423BA1A}" type="slidenum">
              <a:rPr lang="en-AU" smtClean="0"/>
              <a:t>13</a:t>
            </a:fld>
            <a:endParaRPr lang="en-AU"/>
          </a:p>
        </p:txBody>
      </p:sp>
    </p:spTree>
    <p:extLst>
      <p:ext uri="{BB962C8B-B14F-4D97-AF65-F5344CB8AC3E}">
        <p14:creationId xmlns:p14="http://schemas.microsoft.com/office/powerpoint/2010/main" val="449159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Top of Media page</a:t>
            </a:r>
          </a:p>
          <a:p>
            <a:endParaRPr lang="en-AU" b="1" dirty="0"/>
          </a:p>
          <a:p>
            <a:r>
              <a:rPr lang="en-AU" sz="1200" kern="1200" dirty="0">
                <a:solidFill>
                  <a:schemeClr val="tx1"/>
                </a:solidFill>
                <a:effectLst/>
                <a:latin typeface="+mn-lt"/>
                <a:ea typeface="+mn-ea"/>
                <a:cs typeface="+mn-cs"/>
              </a:rPr>
              <a:t>Hints for your project's photos and videos:</a:t>
            </a:r>
          </a:p>
          <a:p>
            <a:pPr lvl="0"/>
            <a:r>
              <a:rPr lang="en-AU" sz="1200" kern="1200" dirty="0">
                <a:solidFill>
                  <a:schemeClr val="tx1"/>
                </a:solidFill>
                <a:effectLst/>
                <a:latin typeface="+mn-lt"/>
                <a:ea typeface="+mn-ea"/>
                <a:cs typeface="+mn-cs"/>
              </a:rPr>
              <a:t>We suggest five to eight photos will suffice.</a:t>
            </a:r>
          </a:p>
          <a:p>
            <a:pPr lvl="0"/>
            <a:r>
              <a:rPr lang="en-AU" sz="1200" kern="1200" dirty="0">
                <a:solidFill>
                  <a:schemeClr val="tx1"/>
                </a:solidFill>
                <a:effectLst/>
                <a:latin typeface="+mn-lt"/>
                <a:ea typeface="+mn-ea"/>
                <a:cs typeface="+mn-cs"/>
              </a:rPr>
              <a:t>High-quality images can instantly evoke empathy in your beneficiaries and have a dramatic impact on fundraising success.</a:t>
            </a:r>
          </a:p>
          <a:p>
            <a:pPr lvl="0"/>
            <a:r>
              <a:rPr lang="en-AU" sz="1200" kern="1200" dirty="0">
                <a:solidFill>
                  <a:schemeClr val="tx1"/>
                </a:solidFill>
                <a:effectLst/>
                <a:latin typeface="+mn-lt"/>
                <a:ea typeface="+mn-ea"/>
                <a:cs typeface="+mn-cs"/>
              </a:rPr>
              <a:t>Choose clear, high-resolution feature photos that will attract donors and help persuade them to lend support.</a:t>
            </a:r>
          </a:p>
          <a:p>
            <a:pPr lvl="0"/>
            <a:r>
              <a:rPr lang="en-AU" sz="1200" kern="1200" dirty="0">
                <a:solidFill>
                  <a:schemeClr val="tx1"/>
                </a:solidFill>
                <a:effectLst/>
                <a:latin typeface="+mn-lt"/>
                <a:ea typeface="+mn-ea"/>
                <a:cs typeface="+mn-cs"/>
              </a:rPr>
              <a:t>Fundraisers with five or more photos raise more than those with fewer. Add more images to broaden your appeal or show different aspects of your cause. Re-visit this site to update the photos as your project progresses.</a:t>
            </a:r>
          </a:p>
          <a:p>
            <a:pPr lvl="0"/>
            <a:r>
              <a:rPr lang="en-AU" sz="1200" kern="1200" dirty="0">
                <a:solidFill>
                  <a:schemeClr val="tx1"/>
                </a:solidFill>
                <a:effectLst/>
                <a:latin typeface="+mn-lt"/>
                <a:ea typeface="+mn-ea"/>
                <a:cs typeface="+mn-cs"/>
              </a:rPr>
              <a:t>Use videos - fundraising projects with videos raise more than those without. Videos are a great way to communicate with supporters and potential donors.</a:t>
            </a:r>
          </a:p>
          <a:p>
            <a:r>
              <a:rPr lang="en-AU" sz="1200" kern="1200" dirty="0">
                <a:solidFill>
                  <a:schemeClr val="tx1"/>
                </a:solidFill>
                <a:effectLst/>
                <a:latin typeface="+mn-lt"/>
                <a:ea typeface="+mn-ea"/>
                <a:cs typeface="+mn-cs"/>
              </a:rPr>
              <a:t>Photo technical requirements:</a:t>
            </a:r>
          </a:p>
          <a:p>
            <a:pPr lvl="0"/>
            <a:r>
              <a:rPr lang="en-AU" sz="1200" kern="1200" dirty="0">
                <a:solidFill>
                  <a:schemeClr val="tx1"/>
                </a:solidFill>
                <a:effectLst/>
                <a:latin typeface="+mn-lt"/>
                <a:ea typeface="+mn-ea"/>
                <a:cs typeface="+mn-cs"/>
              </a:rPr>
              <a:t>Photos must have a 4:3 aspect ratio, in landscape orientation. EG 4032x3024, 3968x2976, 2560x1920, 1920x1440 and 800x600 all have a 4:3 aspect ratio. We have prepared </a:t>
            </a:r>
            <a:r>
              <a:rPr lang="en-AU" sz="1200" u="sng" kern="1200" dirty="0">
                <a:solidFill>
                  <a:schemeClr val="tx1"/>
                </a:solidFill>
                <a:effectLst/>
                <a:latin typeface="+mn-lt"/>
                <a:ea typeface="+mn-ea"/>
                <a:cs typeface="+mn-cs"/>
                <a:hlinkClick r:id="rId3"/>
              </a:rPr>
              <a:t>these instructions</a:t>
            </a:r>
            <a:r>
              <a:rPr lang="en-AU" sz="1200" kern="1200" dirty="0">
                <a:solidFill>
                  <a:schemeClr val="tx1"/>
                </a:solidFill>
                <a:effectLst/>
                <a:latin typeface="+mn-lt"/>
                <a:ea typeface="+mn-ea"/>
                <a:cs typeface="+mn-cs"/>
              </a:rPr>
              <a:t> to assist with cropping and re-sizing photos.</a:t>
            </a:r>
          </a:p>
          <a:p>
            <a:pPr lvl="0"/>
            <a:r>
              <a:rPr lang="en-AU" sz="1200" kern="1200" dirty="0">
                <a:solidFill>
                  <a:schemeClr val="tx1"/>
                </a:solidFill>
                <a:effectLst/>
                <a:latin typeface="+mn-lt"/>
                <a:ea typeface="+mn-ea"/>
                <a:cs typeface="+mn-cs"/>
              </a:rPr>
              <a:t>PNG and JPEG files are acceptable.</a:t>
            </a:r>
          </a:p>
          <a:p>
            <a:pPr lvl="0"/>
            <a:r>
              <a:rPr lang="en-AU" sz="1200" kern="1200" dirty="0">
                <a:solidFill>
                  <a:schemeClr val="tx1"/>
                </a:solidFill>
                <a:effectLst/>
                <a:latin typeface="+mn-lt"/>
                <a:ea typeface="+mn-ea"/>
                <a:cs typeface="+mn-cs"/>
              </a:rPr>
              <a:t>Each file must be 6MB, or less, in size.</a:t>
            </a:r>
          </a:p>
        </p:txBody>
      </p:sp>
      <p:sp>
        <p:nvSpPr>
          <p:cNvPr id="4" name="Slide Number Placeholder 3"/>
          <p:cNvSpPr>
            <a:spLocks noGrp="1"/>
          </p:cNvSpPr>
          <p:nvPr>
            <p:ph type="sldNum" sz="quarter" idx="5"/>
          </p:nvPr>
        </p:nvSpPr>
        <p:spPr/>
        <p:txBody>
          <a:bodyPr/>
          <a:lstStyle/>
          <a:p>
            <a:fld id="{3FE67ADA-C70E-4ED2-9B63-0148B423BA1A}" type="slidenum">
              <a:rPr lang="en-AU" smtClean="0"/>
              <a:t>14</a:t>
            </a:fld>
            <a:endParaRPr lang="en-AU"/>
          </a:p>
        </p:txBody>
      </p:sp>
    </p:spTree>
    <p:extLst>
      <p:ext uri="{BB962C8B-B14F-4D97-AF65-F5344CB8AC3E}">
        <p14:creationId xmlns:p14="http://schemas.microsoft.com/office/powerpoint/2010/main" val="3118129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Bottom of Media page</a:t>
            </a:r>
          </a:p>
          <a:p>
            <a:endParaRPr lang="en-AU" b="1" dirty="0"/>
          </a:p>
          <a:p>
            <a:pPr lvl="0"/>
            <a:r>
              <a:rPr lang="en-AU" sz="1200" b="1" kern="1200" dirty="0">
                <a:solidFill>
                  <a:schemeClr val="tx1"/>
                </a:solidFill>
                <a:effectLst/>
                <a:latin typeface="+mn-lt"/>
                <a:ea typeface="+mn-ea"/>
                <a:cs typeface="+mn-cs"/>
              </a:rPr>
              <a:t>Add Video as in the note on the upload page</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Enter video URL in the box  </a:t>
            </a:r>
          </a:p>
          <a:p>
            <a:r>
              <a:rPr lang="en-AU" sz="1200" i="1" kern="1200" dirty="0">
                <a:solidFill>
                  <a:schemeClr val="tx1"/>
                </a:solidFill>
                <a:effectLst/>
                <a:latin typeface="+mn-lt"/>
                <a:ea typeface="+mn-ea"/>
                <a:cs typeface="+mn-cs"/>
              </a:rPr>
              <a:t>A typical YouTube URL will look similar to https://youtu.be/NAvW3kp48HY or https://www.youtube.com/watch?v=NAvW3kp48HY, and a Vimeo one like </a:t>
            </a:r>
            <a:r>
              <a:rPr lang="en-AU" sz="1200" i="1" u="sng" kern="1200" dirty="0">
                <a:solidFill>
                  <a:schemeClr val="tx1"/>
                </a:solidFill>
                <a:effectLst/>
                <a:latin typeface="+mn-lt"/>
                <a:ea typeface="+mn-ea"/>
                <a:cs typeface="+mn-cs"/>
                <a:hlinkClick r:id="rId3"/>
              </a:rPr>
              <a:t>https://vimeo.com/256892640</a:t>
            </a:r>
            <a:r>
              <a:rPr lang="en-AU" sz="1200" i="1" kern="1200" dirty="0">
                <a:solidFill>
                  <a:schemeClr val="tx1"/>
                </a:solidFill>
                <a:effectLst/>
                <a:latin typeface="+mn-lt"/>
                <a:ea typeface="+mn-ea"/>
                <a:cs typeface="+mn-cs"/>
              </a:rPr>
              <a:t>.</a:t>
            </a:r>
          </a:p>
          <a:p>
            <a:endParaRPr lang="en-AU" sz="1200" i="1" kern="1200" dirty="0">
              <a:solidFill>
                <a:schemeClr val="tx1"/>
              </a:solidFill>
              <a:effectLst/>
              <a:latin typeface="+mn-lt"/>
              <a:ea typeface="+mn-ea"/>
              <a:cs typeface="+mn-cs"/>
            </a:endParaRPr>
          </a:p>
          <a:p>
            <a:endParaRPr lang="en-AU" sz="1200" b="1" i="1" kern="1200" dirty="0">
              <a:solidFill>
                <a:schemeClr val="tx1"/>
              </a:solidFill>
              <a:effectLst/>
              <a:latin typeface="+mn-lt"/>
              <a:ea typeface="+mn-ea"/>
              <a:cs typeface="+mn-cs"/>
            </a:endParaRPr>
          </a:p>
          <a:p>
            <a:r>
              <a:rPr lang="en-AU" sz="1200" b="1" i="0" kern="1200" dirty="0">
                <a:solidFill>
                  <a:schemeClr val="tx1"/>
                </a:solidFill>
                <a:effectLst/>
                <a:latin typeface="+mn-lt"/>
                <a:ea typeface="+mn-ea"/>
                <a:cs typeface="+mn-cs"/>
              </a:rPr>
              <a:t>Information Documents</a:t>
            </a:r>
            <a:endParaRPr lang="en-AU" b="1" i="0" dirty="0"/>
          </a:p>
          <a:p>
            <a:r>
              <a:rPr lang="en-AU" sz="1200" b="0" i="0" u="none" strike="noStrike" kern="1200" dirty="0">
                <a:solidFill>
                  <a:schemeClr val="tx1"/>
                </a:solidFill>
                <a:effectLst/>
                <a:latin typeface="+mn-lt"/>
                <a:ea typeface="+mn-ea"/>
                <a:cs typeface="+mn-cs"/>
              </a:rPr>
              <a:t>Upload documents that further explain your project. Preferably in PDF format and no larger than 6MB </a:t>
            </a:r>
            <a:endParaRPr lang="en-AU" b="0" dirty="0"/>
          </a:p>
        </p:txBody>
      </p:sp>
      <p:sp>
        <p:nvSpPr>
          <p:cNvPr id="4" name="Slide Number Placeholder 3"/>
          <p:cNvSpPr>
            <a:spLocks noGrp="1"/>
          </p:cNvSpPr>
          <p:nvPr>
            <p:ph type="sldNum" sz="quarter" idx="5"/>
          </p:nvPr>
        </p:nvSpPr>
        <p:spPr/>
        <p:txBody>
          <a:bodyPr/>
          <a:lstStyle/>
          <a:p>
            <a:fld id="{3FE67ADA-C70E-4ED2-9B63-0148B423BA1A}" type="slidenum">
              <a:rPr lang="en-AU" smtClean="0"/>
              <a:t>15</a:t>
            </a:fld>
            <a:endParaRPr lang="en-AU"/>
          </a:p>
        </p:txBody>
      </p:sp>
    </p:spTree>
    <p:extLst>
      <p:ext uri="{BB962C8B-B14F-4D97-AF65-F5344CB8AC3E}">
        <p14:creationId xmlns:p14="http://schemas.microsoft.com/office/powerpoint/2010/main" val="125865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Amounts page</a:t>
            </a:r>
          </a:p>
          <a:p>
            <a:endParaRPr lang="en-AU" b="1" dirty="0"/>
          </a:p>
          <a:p>
            <a:pPr lvl="0"/>
            <a:r>
              <a:rPr lang="en-AU" sz="1200" b="0" kern="1200" dirty="0">
                <a:solidFill>
                  <a:schemeClr val="tx1"/>
                </a:solidFill>
                <a:effectLst/>
                <a:latin typeface="+mn-lt"/>
                <a:ea typeface="+mn-ea"/>
                <a:cs typeface="+mn-cs"/>
              </a:rPr>
              <a:t>Suggest amounts your donors may like to donate and what such a donation would achieve.</a:t>
            </a:r>
          </a:p>
          <a:p>
            <a:r>
              <a:rPr lang="en-AU" sz="1200" kern="1200" dirty="0">
                <a:solidFill>
                  <a:schemeClr val="tx1"/>
                </a:solidFill>
                <a:effectLst/>
                <a:latin typeface="+mn-lt"/>
                <a:ea typeface="+mn-ea"/>
                <a:cs typeface="+mn-cs"/>
              </a:rPr>
              <a:t>Headings are – Amounts and Equates To</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Notes are:</a:t>
            </a:r>
          </a:p>
          <a:p>
            <a:r>
              <a:rPr lang="en-AU" sz="1200" kern="1200" dirty="0">
                <a:solidFill>
                  <a:schemeClr val="tx1"/>
                </a:solidFill>
                <a:effectLst/>
                <a:latin typeface="+mn-lt"/>
                <a:ea typeface="+mn-ea"/>
                <a:cs typeface="+mn-cs"/>
              </a:rPr>
              <a:t>Research shows that suggesting amounts to donate, together with what such a donation is likely to achieve increases both the likelihood of donation and the quantum of that donation. For example, a donor who had planned on donating $20 will often select the $25 suggestion where they can visualise what it can achieve.</a:t>
            </a:r>
          </a:p>
          <a:p>
            <a:r>
              <a:rPr lang="en-AU" sz="1200" kern="1200" dirty="0">
                <a:solidFill>
                  <a:schemeClr val="tx1"/>
                </a:solidFill>
                <a:effectLst/>
                <a:latin typeface="+mn-lt"/>
                <a:ea typeface="+mn-ea"/>
                <a:cs typeface="+mn-cs"/>
              </a:rPr>
              <a:t>Examples include 'buy a school desk', 'hire a maternal nurse for a day', 'purchase a classroom set', 'supply medical equipment for one person', etc.</a:t>
            </a:r>
          </a:p>
          <a:p>
            <a:endParaRPr lang="en-AU" b="1" dirty="0"/>
          </a:p>
        </p:txBody>
      </p:sp>
      <p:sp>
        <p:nvSpPr>
          <p:cNvPr id="4" name="Slide Number Placeholder 3"/>
          <p:cNvSpPr>
            <a:spLocks noGrp="1"/>
          </p:cNvSpPr>
          <p:nvPr>
            <p:ph type="sldNum" sz="quarter" idx="5"/>
          </p:nvPr>
        </p:nvSpPr>
        <p:spPr/>
        <p:txBody>
          <a:bodyPr/>
          <a:lstStyle/>
          <a:p>
            <a:fld id="{3FE67ADA-C70E-4ED2-9B63-0148B423BA1A}" type="slidenum">
              <a:rPr lang="en-AU" smtClean="0"/>
              <a:t>16</a:t>
            </a:fld>
            <a:endParaRPr lang="en-AU"/>
          </a:p>
        </p:txBody>
      </p:sp>
    </p:spTree>
    <p:extLst>
      <p:ext uri="{BB962C8B-B14F-4D97-AF65-F5344CB8AC3E}">
        <p14:creationId xmlns:p14="http://schemas.microsoft.com/office/powerpoint/2010/main" val="2811772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Appeal page</a:t>
            </a:r>
          </a:p>
          <a:p>
            <a:endParaRPr lang="en-AU" b="1" dirty="0"/>
          </a:p>
          <a:p>
            <a:r>
              <a:rPr lang="en-AU" sz="1200" kern="1200" dirty="0">
                <a:solidFill>
                  <a:schemeClr val="tx1"/>
                </a:solidFill>
                <a:effectLst/>
                <a:latin typeface="+mn-lt"/>
                <a:ea typeface="+mn-ea"/>
                <a:cs typeface="+mn-cs"/>
              </a:rPr>
              <a:t>Do you have a specific funding target in mind? Providing a specific target allows us to display a funding thermometer for you:</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Other information we need on this page:</a:t>
            </a:r>
          </a:p>
          <a:p>
            <a:pPr lvl="0"/>
            <a:r>
              <a:rPr lang="en-AU" sz="1200" kern="1200" dirty="0">
                <a:solidFill>
                  <a:schemeClr val="tx1"/>
                </a:solidFill>
                <a:effectLst/>
                <a:latin typeface="+mn-lt"/>
                <a:ea typeface="+mn-ea"/>
                <a:cs typeface="+mn-cs"/>
              </a:rPr>
              <a:t>The dollar target of your appeal.</a:t>
            </a:r>
          </a:p>
          <a:p>
            <a:pPr lvl="0"/>
            <a:r>
              <a:rPr lang="en-AU" sz="1200" kern="1200" dirty="0">
                <a:solidFill>
                  <a:schemeClr val="tx1"/>
                </a:solidFill>
                <a:effectLst/>
                <a:latin typeface="+mn-lt"/>
                <a:ea typeface="+mn-ea"/>
                <a:cs typeface="+mn-cs"/>
              </a:rPr>
              <a:t>The date that the appeal began (or begins).</a:t>
            </a:r>
          </a:p>
          <a:p>
            <a:pPr lvl="0"/>
            <a:r>
              <a:rPr lang="en-AU" sz="1200" kern="1200" dirty="0">
                <a:solidFill>
                  <a:schemeClr val="tx1"/>
                </a:solidFill>
                <a:effectLst/>
                <a:latin typeface="+mn-lt"/>
                <a:ea typeface="+mn-ea"/>
                <a:cs typeface="+mn-cs"/>
              </a:rPr>
              <a:t>The date on which the appeal will finish. This allows us to show messages like 'only XX days remain'.</a:t>
            </a:r>
          </a:p>
          <a:p>
            <a:r>
              <a:rPr lang="en-AU" sz="1200" kern="1200" dirty="0">
                <a:solidFill>
                  <a:schemeClr val="tx1"/>
                </a:solidFill>
                <a:effectLst/>
                <a:latin typeface="+mn-lt"/>
                <a:ea typeface="+mn-ea"/>
                <a:cs typeface="+mn-cs"/>
              </a:rPr>
              <a:t>Ideally, each project will have an appeal in place. As one appeal draws to a close, another can be initiated to replace it. This keeps donors engaged as it informs them as to what your project is trying to achieve and by when, as well as what funds are needed to achieve it.</a:t>
            </a:r>
            <a:endParaRPr lang="en-AU" b="1" dirty="0"/>
          </a:p>
        </p:txBody>
      </p:sp>
      <p:sp>
        <p:nvSpPr>
          <p:cNvPr id="4" name="Slide Number Placeholder 3"/>
          <p:cNvSpPr>
            <a:spLocks noGrp="1"/>
          </p:cNvSpPr>
          <p:nvPr>
            <p:ph type="sldNum" sz="quarter" idx="5"/>
          </p:nvPr>
        </p:nvSpPr>
        <p:spPr/>
        <p:txBody>
          <a:bodyPr/>
          <a:lstStyle/>
          <a:p>
            <a:fld id="{3FE67ADA-C70E-4ED2-9B63-0148B423BA1A}" type="slidenum">
              <a:rPr lang="en-AU" smtClean="0"/>
              <a:t>17</a:t>
            </a:fld>
            <a:endParaRPr lang="en-AU"/>
          </a:p>
        </p:txBody>
      </p:sp>
    </p:spTree>
    <p:extLst>
      <p:ext uri="{BB962C8B-B14F-4D97-AF65-F5344CB8AC3E}">
        <p14:creationId xmlns:p14="http://schemas.microsoft.com/office/powerpoint/2010/main" val="201490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Top of Summary page</a:t>
            </a:r>
          </a:p>
          <a:p>
            <a:endParaRPr lang="en-AU" b="1" dirty="0"/>
          </a:p>
          <a:p>
            <a:r>
              <a:rPr lang="en-AU" sz="1200" kern="1200" dirty="0">
                <a:solidFill>
                  <a:schemeClr val="tx1"/>
                </a:solidFill>
                <a:effectLst/>
                <a:latin typeface="+mn-lt"/>
                <a:ea typeface="+mn-ea"/>
                <a:cs typeface="+mn-cs"/>
              </a:rPr>
              <a:t>Summary of all that has been entered as it will be displayed on the website when approved.</a:t>
            </a:r>
          </a:p>
          <a:p>
            <a:endParaRPr lang="en-AU" b="1" dirty="0"/>
          </a:p>
        </p:txBody>
      </p:sp>
      <p:sp>
        <p:nvSpPr>
          <p:cNvPr id="4" name="Slide Number Placeholder 3"/>
          <p:cNvSpPr>
            <a:spLocks noGrp="1"/>
          </p:cNvSpPr>
          <p:nvPr>
            <p:ph type="sldNum" sz="quarter" idx="5"/>
          </p:nvPr>
        </p:nvSpPr>
        <p:spPr/>
        <p:txBody>
          <a:bodyPr/>
          <a:lstStyle/>
          <a:p>
            <a:fld id="{3FE67ADA-C70E-4ED2-9B63-0148B423BA1A}" type="slidenum">
              <a:rPr lang="en-AU" smtClean="0"/>
              <a:t>18</a:t>
            </a:fld>
            <a:endParaRPr lang="en-AU"/>
          </a:p>
        </p:txBody>
      </p:sp>
    </p:spTree>
    <p:extLst>
      <p:ext uri="{BB962C8B-B14F-4D97-AF65-F5344CB8AC3E}">
        <p14:creationId xmlns:p14="http://schemas.microsoft.com/office/powerpoint/2010/main" val="3894948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Bottom of Summary page</a:t>
            </a:r>
          </a:p>
          <a:p>
            <a:endParaRPr lang="en-AU" b="1" dirty="0"/>
          </a:p>
          <a:p>
            <a:r>
              <a:rPr lang="en-AU" sz="1200" b="1" kern="1200" dirty="0">
                <a:solidFill>
                  <a:schemeClr val="tx1"/>
                </a:solidFill>
                <a:effectLst/>
                <a:latin typeface="+mn-lt"/>
                <a:ea typeface="+mn-ea"/>
                <a:cs typeface="+mn-cs"/>
              </a:rPr>
              <a:t>Where to from here?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These changes will now be reviewed by RAWCS. Once approved, the updated project details will appear on the RAWCS crowdfunding platform.</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Will my project be on the landing page?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Projects are randomly selected for display on the RAWCS landing page. This random selection takes place for each and every visitor to the website. So, yes, your project will appear, but it may not appear every time.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will, however, always appear in the 'search for a project' section of the RAWCS website.</a:t>
            </a:r>
          </a:p>
          <a:p>
            <a:endParaRPr lang="en-AU" b="1" dirty="0"/>
          </a:p>
        </p:txBody>
      </p:sp>
      <p:sp>
        <p:nvSpPr>
          <p:cNvPr id="4" name="Slide Number Placeholder 3"/>
          <p:cNvSpPr>
            <a:spLocks noGrp="1"/>
          </p:cNvSpPr>
          <p:nvPr>
            <p:ph type="sldNum" sz="quarter" idx="5"/>
          </p:nvPr>
        </p:nvSpPr>
        <p:spPr/>
        <p:txBody>
          <a:bodyPr/>
          <a:lstStyle/>
          <a:p>
            <a:fld id="{3FE67ADA-C70E-4ED2-9B63-0148B423BA1A}" type="slidenum">
              <a:rPr lang="en-AU" smtClean="0"/>
              <a:t>19</a:t>
            </a:fld>
            <a:endParaRPr lang="en-AU"/>
          </a:p>
        </p:txBody>
      </p:sp>
    </p:spTree>
    <p:extLst>
      <p:ext uri="{BB962C8B-B14F-4D97-AF65-F5344CB8AC3E}">
        <p14:creationId xmlns:p14="http://schemas.microsoft.com/office/powerpoint/2010/main" val="2405931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E67ADA-C70E-4ED2-9B63-0148B423BA1A}" type="slidenum">
              <a:rPr lang="en-AU" smtClean="0"/>
              <a:t>20</a:t>
            </a:fld>
            <a:endParaRPr lang="en-AU"/>
          </a:p>
        </p:txBody>
      </p:sp>
    </p:spTree>
    <p:extLst>
      <p:ext uri="{BB962C8B-B14F-4D97-AF65-F5344CB8AC3E}">
        <p14:creationId xmlns:p14="http://schemas.microsoft.com/office/powerpoint/2010/main" val="359238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The picture above show the RAWCS homepage - https://rawcs.org.au/ </a:t>
            </a:r>
          </a:p>
          <a:p>
            <a:endParaRPr lang="en-AU" b="1" dirty="0"/>
          </a:p>
          <a:p>
            <a:r>
              <a:rPr lang="en-AU" b="1" dirty="0"/>
              <a:t>The Register for Crowdfunding Landing page is found on the RAWCS Homepage under menu item PROJECTS</a:t>
            </a:r>
          </a:p>
          <a:p>
            <a:endParaRPr lang="en-AU" dirty="0"/>
          </a:p>
          <a:p>
            <a:r>
              <a:rPr lang="en-AU" b="1" dirty="0"/>
              <a:t>Clicking on Register your Project for Crowdfunding </a:t>
            </a:r>
            <a:r>
              <a:rPr lang="en-AU" b="0" dirty="0"/>
              <a:t>will take you to the page to commence updating your project and registering your project for Crowdfunding.</a:t>
            </a:r>
          </a:p>
          <a:p>
            <a:endParaRPr lang="en-AU" b="0" dirty="0"/>
          </a:p>
          <a:p>
            <a:r>
              <a:rPr lang="en-AU" sz="1200" b="1" i="0" kern="1200" dirty="0">
                <a:solidFill>
                  <a:schemeClr val="tx1"/>
                </a:solidFill>
                <a:effectLst/>
                <a:latin typeface="+mn-lt"/>
                <a:ea typeface="+mn-ea"/>
                <a:cs typeface="+mn-cs"/>
              </a:rPr>
              <a:t>Priority of Display </a:t>
            </a:r>
            <a:r>
              <a:rPr lang="en-AU" sz="1200" b="0" i="0" kern="1200" dirty="0">
                <a:solidFill>
                  <a:schemeClr val="tx1"/>
                </a:solidFill>
                <a:effectLst/>
                <a:latin typeface="+mn-lt"/>
                <a:ea typeface="+mn-ea"/>
                <a:cs typeface="+mn-cs"/>
              </a:rPr>
              <a:t>- The website priority is used to determine where each project will appear on the RAWCS public website. There are three options:</a:t>
            </a:r>
          </a:p>
          <a:p>
            <a:r>
              <a:rPr lang="en-AU" sz="1200" b="1" i="0" kern="1200" dirty="0">
                <a:solidFill>
                  <a:schemeClr val="tx1"/>
                </a:solidFill>
                <a:effectLst/>
                <a:latin typeface="+mn-lt"/>
                <a:ea typeface="+mn-ea"/>
                <a:cs typeface="+mn-cs"/>
              </a:rPr>
              <a:t>Platinum</a:t>
            </a:r>
            <a:r>
              <a:rPr lang="en-AU" sz="1200" b="0" i="0" kern="1200" dirty="0">
                <a:solidFill>
                  <a:schemeClr val="tx1"/>
                </a:solidFill>
                <a:effectLst/>
                <a:latin typeface="+mn-lt"/>
                <a:ea typeface="+mn-ea"/>
                <a:cs typeface="+mn-cs"/>
              </a:rPr>
              <a:t>. The platinum project will always appear first on the RAWCS public website. There can only be one platinum project at any one time.</a:t>
            </a:r>
          </a:p>
          <a:p>
            <a:r>
              <a:rPr lang="en-AU" sz="1200" b="1" i="0" kern="1200" dirty="0">
                <a:solidFill>
                  <a:schemeClr val="tx1"/>
                </a:solidFill>
                <a:effectLst/>
                <a:latin typeface="+mn-lt"/>
                <a:ea typeface="+mn-ea"/>
                <a:cs typeface="+mn-cs"/>
              </a:rPr>
              <a:t>Gold</a:t>
            </a:r>
            <a:r>
              <a:rPr lang="en-AU" sz="1200" b="0" i="0" kern="1200" dirty="0">
                <a:solidFill>
                  <a:schemeClr val="tx1"/>
                </a:solidFill>
                <a:effectLst/>
                <a:latin typeface="+mn-lt"/>
                <a:ea typeface="+mn-ea"/>
                <a:cs typeface="+mn-cs"/>
              </a:rPr>
              <a:t>. Gold projects will always appear on the home page of the RAWCS public website, although the placement on this page is random. There can only be a maximum of three gold projects at any one time.</a:t>
            </a:r>
          </a:p>
          <a:p>
            <a:r>
              <a:rPr lang="en-AU" sz="1200" b="1" i="0" kern="1200" dirty="0">
                <a:solidFill>
                  <a:schemeClr val="tx1"/>
                </a:solidFill>
                <a:effectLst/>
                <a:latin typeface="+mn-lt"/>
                <a:ea typeface="+mn-ea"/>
                <a:cs typeface="+mn-cs"/>
              </a:rPr>
              <a:t>Silver</a:t>
            </a:r>
            <a:r>
              <a:rPr lang="en-AU" sz="1200" b="0" i="0" kern="1200" dirty="0">
                <a:solidFill>
                  <a:schemeClr val="tx1"/>
                </a:solidFill>
                <a:effectLst/>
                <a:latin typeface="+mn-lt"/>
                <a:ea typeface="+mn-ea"/>
                <a:cs typeface="+mn-cs"/>
              </a:rPr>
              <a:t>. The vast majority of projects are classified as silver. They will randomly appear on the RAWCS home page.</a:t>
            </a:r>
          </a:p>
          <a:p>
            <a:r>
              <a:rPr lang="en-AU" sz="1200" b="0" i="0" kern="1200" dirty="0">
                <a:solidFill>
                  <a:schemeClr val="tx1"/>
                </a:solidFill>
                <a:effectLst/>
                <a:latin typeface="+mn-lt"/>
                <a:ea typeface="+mn-ea"/>
                <a:cs typeface="+mn-cs"/>
              </a:rPr>
              <a:t>Only selected users can set a project's website priority.</a:t>
            </a:r>
          </a:p>
          <a:p>
            <a:endParaRPr lang="en-AU" b="0" dirty="0"/>
          </a:p>
        </p:txBody>
      </p:sp>
      <p:sp>
        <p:nvSpPr>
          <p:cNvPr id="4" name="Slide Number Placeholder 3"/>
          <p:cNvSpPr>
            <a:spLocks noGrp="1"/>
          </p:cNvSpPr>
          <p:nvPr>
            <p:ph type="sldNum" sz="quarter" idx="5"/>
          </p:nvPr>
        </p:nvSpPr>
        <p:spPr/>
        <p:txBody>
          <a:bodyPr/>
          <a:lstStyle/>
          <a:p>
            <a:fld id="{3FE67ADA-C70E-4ED2-9B63-0148B423BA1A}" type="slidenum">
              <a:rPr lang="en-AU" smtClean="0"/>
              <a:t>3</a:t>
            </a:fld>
            <a:endParaRPr lang="en-AU"/>
          </a:p>
        </p:txBody>
      </p:sp>
    </p:spTree>
    <p:extLst>
      <p:ext uri="{BB962C8B-B14F-4D97-AF65-F5344CB8AC3E}">
        <p14:creationId xmlns:p14="http://schemas.microsoft.com/office/powerpoint/2010/main" val="3625886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E67ADA-C70E-4ED2-9B63-0148B423BA1A}" type="slidenum">
              <a:rPr lang="en-AU" smtClean="0"/>
              <a:t>21</a:t>
            </a:fld>
            <a:endParaRPr lang="en-AU"/>
          </a:p>
        </p:txBody>
      </p:sp>
    </p:spTree>
    <p:extLst>
      <p:ext uri="{BB962C8B-B14F-4D97-AF65-F5344CB8AC3E}">
        <p14:creationId xmlns:p14="http://schemas.microsoft.com/office/powerpoint/2010/main" val="115718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On the Home page click on “Learn More” or “Featured Projects” to see how a project displays when it has been Crowdfunded – Example of Top of page</a:t>
            </a:r>
          </a:p>
          <a:p>
            <a:endParaRPr lang="en-AU" b="1" dirty="0"/>
          </a:p>
          <a:p>
            <a:r>
              <a:rPr lang="en-AU" b="0" dirty="0"/>
              <a:t>Access project details by clicking on </a:t>
            </a:r>
            <a:r>
              <a:rPr lang="en-AU" b="1" dirty="0"/>
              <a:t>Learn More </a:t>
            </a:r>
            <a:r>
              <a:rPr lang="en-AU" b="0" dirty="0"/>
              <a:t>on the crowdfunding Landing page.</a:t>
            </a:r>
          </a:p>
          <a:p>
            <a:r>
              <a:rPr lang="en-AU" b="0" dirty="0"/>
              <a:t>Includes all pictures by rotation, uploaded by the Project Manager and the target, number of donors and amount raised so far of any appeal established as well as any suggested donation amounts for that project.</a:t>
            </a:r>
          </a:p>
        </p:txBody>
      </p:sp>
      <p:sp>
        <p:nvSpPr>
          <p:cNvPr id="4" name="Slide Number Placeholder 3"/>
          <p:cNvSpPr>
            <a:spLocks noGrp="1"/>
          </p:cNvSpPr>
          <p:nvPr>
            <p:ph type="sldNum" sz="quarter" idx="5"/>
          </p:nvPr>
        </p:nvSpPr>
        <p:spPr/>
        <p:txBody>
          <a:bodyPr/>
          <a:lstStyle/>
          <a:p>
            <a:fld id="{3FE67ADA-C70E-4ED2-9B63-0148B423BA1A}" type="slidenum">
              <a:rPr lang="en-AU" smtClean="0"/>
              <a:t>4</a:t>
            </a:fld>
            <a:endParaRPr lang="en-AU"/>
          </a:p>
        </p:txBody>
      </p:sp>
    </p:spTree>
    <p:extLst>
      <p:ext uri="{BB962C8B-B14F-4D97-AF65-F5344CB8AC3E}">
        <p14:creationId xmlns:p14="http://schemas.microsoft.com/office/powerpoint/2010/main" val="51572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Project Details – Example of Bottom of page</a:t>
            </a:r>
          </a:p>
          <a:p>
            <a:endParaRPr lang="en-AU" dirty="0"/>
          </a:p>
          <a:p>
            <a:r>
              <a:rPr lang="en-AU" dirty="0"/>
              <a:t>Contains the Summary, Challenge, Solution and Long Term Impact statements for the project.</a:t>
            </a:r>
          </a:p>
          <a:p>
            <a:r>
              <a:rPr lang="en-AU" dirty="0"/>
              <a:t>Contact details and any additional information on the project uploaded by the Project Manager</a:t>
            </a:r>
          </a:p>
        </p:txBody>
      </p:sp>
      <p:sp>
        <p:nvSpPr>
          <p:cNvPr id="4" name="Slide Number Placeholder 3"/>
          <p:cNvSpPr>
            <a:spLocks noGrp="1"/>
          </p:cNvSpPr>
          <p:nvPr>
            <p:ph type="sldNum" sz="quarter" idx="5"/>
          </p:nvPr>
        </p:nvSpPr>
        <p:spPr/>
        <p:txBody>
          <a:bodyPr/>
          <a:lstStyle/>
          <a:p>
            <a:fld id="{3FE67ADA-C70E-4ED2-9B63-0148B423BA1A}" type="slidenum">
              <a:rPr lang="en-AU" smtClean="0"/>
              <a:t>5</a:t>
            </a:fld>
            <a:endParaRPr lang="en-AU"/>
          </a:p>
        </p:txBody>
      </p:sp>
    </p:spTree>
    <p:extLst>
      <p:ext uri="{BB962C8B-B14F-4D97-AF65-F5344CB8AC3E}">
        <p14:creationId xmlns:p14="http://schemas.microsoft.com/office/powerpoint/2010/main" val="2477195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dirty="0"/>
              <a:t>RAWCS Crowdfunding Criteria</a:t>
            </a:r>
          </a:p>
          <a:p>
            <a:pPr algn="ctr"/>
            <a:endParaRPr lang="en-AU" sz="1200" b="1" dirty="0"/>
          </a:p>
          <a:p>
            <a:pPr marL="285750" lvl="0" indent="-285750">
              <a:buFont typeface="Arial" panose="020B0604020202020204" pitchFamily="34" charset="0"/>
              <a:buChar char="•"/>
            </a:pPr>
            <a:r>
              <a:rPr lang="en-AU" sz="1200" dirty="0"/>
              <a:t>All projects must be sponsored by a Rotary Club and the Project Manager and Deputy Project Manager must be </a:t>
            </a:r>
            <a:r>
              <a:rPr lang="en-AU" sz="1200" b="1" dirty="0"/>
              <a:t>active members</a:t>
            </a:r>
            <a:r>
              <a:rPr lang="en-AU" sz="1200" dirty="0"/>
              <a:t> of the sponsoring Rotary Club.</a:t>
            </a:r>
          </a:p>
          <a:p>
            <a:pPr marL="285750" lvl="0" indent="-285750">
              <a:buFont typeface="Arial" panose="020B0604020202020204" pitchFamily="34" charset="0"/>
              <a:buChar char="•"/>
            </a:pPr>
            <a:r>
              <a:rPr lang="en-AU" sz="1200" dirty="0"/>
              <a:t>Projects must have at least one other Committee member recorded in the RAWCS directory.</a:t>
            </a:r>
          </a:p>
          <a:p>
            <a:pPr marL="285750" lvl="0" indent="-285750">
              <a:buFont typeface="Arial" panose="020B0604020202020204" pitchFamily="34" charset="0"/>
              <a:buChar char="•"/>
            </a:pPr>
            <a:r>
              <a:rPr lang="en-AU" sz="1200" dirty="0"/>
              <a:t>Desirable that a majority of the project management committee be active members of a Rotary Club.</a:t>
            </a:r>
          </a:p>
          <a:p>
            <a:pPr marL="285750" lvl="0" indent="-285750">
              <a:buFont typeface="Arial" panose="020B0604020202020204" pitchFamily="34" charset="0"/>
              <a:buChar char="•"/>
            </a:pPr>
            <a:r>
              <a:rPr lang="en-AU" sz="1200" dirty="0"/>
              <a:t>All projects are subject to providing 6 monthly audit reports.</a:t>
            </a:r>
          </a:p>
          <a:p>
            <a:pPr marL="285750" lvl="0" indent="-285750">
              <a:buFont typeface="Arial" panose="020B0604020202020204" pitchFamily="34" charset="0"/>
              <a:buChar char="•"/>
            </a:pPr>
            <a:r>
              <a:rPr lang="en-AU" sz="1200" dirty="0"/>
              <a:t>All donations received by any crowdfunded project will be processed through our existing donations website. They will be subject to the usual RAWCS accountability requirements. </a:t>
            </a:r>
          </a:p>
          <a:p>
            <a:pPr marL="285750" lvl="0" indent="-285750">
              <a:buFont typeface="Arial" panose="020B0604020202020204" pitchFamily="34" charset="0"/>
              <a:buChar char="•"/>
            </a:pPr>
            <a:r>
              <a:rPr lang="en-AU" sz="1200" dirty="0"/>
              <a:t>All project must be registered with RAWCS and fulfil all the requirements of our current project Criteria for both Overseas Aid and Benevolent Society Projects. </a:t>
            </a:r>
          </a:p>
          <a:p>
            <a:pPr marL="285750" lvl="0" indent="-285750">
              <a:buFont typeface="Arial" panose="020B0604020202020204" pitchFamily="34" charset="0"/>
              <a:buChar char="•"/>
            </a:pPr>
            <a:r>
              <a:rPr lang="en-AU" sz="1200" dirty="0"/>
              <a:t>Once approved and in operation we will integrate the Crowdfunding facility with the current online registration facility.</a:t>
            </a:r>
          </a:p>
          <a:p>
            <a:pPr marL="285750" lvl="0" indent="-285750">
              <a:buFont typeface="Arial" panose="020B0604020202020204" pitchFamily="34" charset="0"/>
              <a:buChar char="•"/>
            </a:pPr>
            <a:r>
              <a:rPr lang="en-AU" sz="1200" dirty="0"/>
              <a:t>We want all existing Project Managers to develop their project so that what is presented to the public meets our strict guidelines and markets their project. </a:t>
            </a:r>
          </a:p>
          <a:p>
            <a:endParaRPr lang="en-AU" dirty="0"/>
          </a:p>
        </p:txBody>
      </p:sp>
      <p:sp>
        <p:nvSpPr>
          <p:cNvPr id="4" name="Slide Number Placeholder 3"/>
          <p:cNvSpPr>
            <a:spLocks noGrp="1"/>
          </p:cNvSpPr>
          <p:nvPr>
            <p:ph type="sldNum" sz="quarter" idx="5"/>
          </p:nvPr>
        </p:nvSpPr>
        <p:spPr/>
        <p:txBody>
          <a:bodyPr/>
          <a:lstStyle/>
          <a:p>
            <a:fld id="{3FE67ADA-C70E-4ED2-9B63-0148B423BA1A}" type="slidenum">
              <a:rPr lang="en-AU" smtClean="0"/>
              <a:t>6</a:t>
            </a:fld>
            <a:endParaRPr lang="en-AU"/>
          </a:p>
        </p:txBody>
      </p:sp>
    </p:spTree>
    <p:extLst>
      <p:ext uri="{BB962C8B-B14F-4D97-AF65-F5344CB8AC3E}">
        <p14:creationId xmlns:p14="http://schemas.microsoft.com/office/powerpoint/2010/main" val="393208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FE67ADA-C70E-4ED2-9B63-0148B423BA1A}" type="slidenum">
              <a:rPr lang="en-AU" smtClean="0"/>
              <a:t>7</a:t>
            </a:fld>
            <a:endParaRPr lang="en-AU"/>
          </a:p>
        </p:txBody>
      </p:sp>
    </p:spTree>
    <p:extLst>
      <p:ext uri="{BB962C8B-B14F-4D97-AF65-F5344CB8AC3E}">
        <p14:creationId xmlns:p14="http://schemas.microsoft.com/office/powerpoint/2010/main" val="336689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Top of Introduction Page</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What is Crowdfunding?</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Merriam-Webster defines crowdfunding as "the practice of funding a project or venture by raising small amounts of money from a large number of people, typically via the Internet." This modern crowdfunding model is generally based on three types of actors: the project initiator who proposes the idea or project to be funded, individuals or groups who support the idea, and a moderating organisation (the "platform") that brings the parties together to sponsor the idea.</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RAWCS Crowdfunding</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For RAWCS, the three actors are our projects, project donors and the RAWCS website (donations in particular).</a:t>
            </a:r>
          </a:p>
          <a:p>
            <a:r>
              <a:rPr lang="en-AU" sz="1200" kern="1200" dirty="0">
                <a:solidFill>
                  <a:schemeClr val="tx1"/>
                </a:solidFill>
                <a:effectLst/>
                <a:latin typeface="+mn-lt"/>
                <a:ea typeface="+mn-ea"/>
                <a:cs typeface="+mn-cs"/>
              </a:rPr>
              <a:t>RAWCS has developed a new landing page for its website - </a:t>
            </a:r>
            <a:r>
              <a:rPr lang="en-AU" sz="1200" u="sng" kern="1200" dirty="0">
                <a:solidFill>
                  <a:schemeClr val="tx1"/>
                </a:solidFill>
                <a:effectLst/>
                <a:latin typeface="+mn-lt"/>
                <a:ea typeface="+mn-ea"/>
                <a:cs typeface="+mn-cs"/>
                <a:hlinkClick r:id="rId3"/>
              </a:rPr>
              <a:t>rawcs.org.au</a:t>
            </a:r>
            <a:r>
              <a:rPr lang="en-AU" sz="1200" kern="1200" dirty="0">
                <a:solidFill>
                  <a:schemeClr val="tx1"/>
                </a:solidFill>
                <a:effectLst/>
                <a:latin typeface="+mn-lt"/>
                <a:ea typeface="+mn-ea"/>
                <a:cs typeface="+mn-cs"/>
              </a:rPr>
              <a:t> - which will become live in September 2019. This new landing page will showcase our projects using photos, text and other information supplied by project managers. The aim is to make our website as attractive to potential donors as other crowdfunding sites such as GoFundMe.</a:t>
            </a:r>
          </a:p>
          <a:p>
            <a:endParaRPr lang="en-AU" sz="1200" b="1"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Project Managers - we need your help!</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 need you to help us help you. Use this page, by clicking on Next Step below, to revise the description of your project to make it interesting to potential donors, add some photos and perhaps suggest donation amounts and set up an appeal. Each step of the process contains some helpful hints to guide you along the way.</a:t>
            </a:r>
          </a:p>
          <a:p>
            <a:endParaRPr lang="en-AU" dirty="0"/>
          </a:p>
        </p:txBody>
      </p:sp>
      <p:sp>
        <p:nvSpPr>
          <p:cNvPr id="4" name="Slide Number Placeholder 3"/>
          <p:cNvSpPr>
            <a:spLocks noGrp="1"/>
          </p:cNvSpPr>
          <p:nvPr>
            <p:ph type="sldNum" sz="quarter" idx="5"/>
          </p:nvPr>
        </p:nvSpPr>
        <p:spPr/>
        <p:txBody>
          <a:bodyPr/>
          <a:lstStyle/>
          <a:p>
            <a:fld id="{3FE67ADA-C70E-4ED2-9B63-0148B423BA1A}" type="slidenum">
              <a:rPr lang="en-AU" smtClean="0"/>
              <a:t>8</a:t>
            </a:fld>
            <a:endParaRPr lang="en-AU"/>
          </a:p>
        </p:txBody>
      </p:sp>
    </p:spTree>
    <p:extLst>
      <p:ext uri="{BB962C8B-B14F-4D97-AF65-F5344CB8AC3E}">
        <p14:creationId xmlns:p14="http://schemas.microsoft.com/office/powerpoint/2010/main" val="1876076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Bottom of Introduction page</a:t>
            </a:r>
          </a:p>
        </p:txBody>
      </p:sp>
      <p:sp>
        <p:nvSpPr>
          <p:cNvPr id="4" name="Slide Number Placeholder 3"/>
          <p:cNvSpPr>
            <a:spLocks noGrp="1"/>
          </p:cNvSpPr>
          <p:nvPr>
            <p:ph type="sldNum" sz="quarter" idx="5"/>
          </p:nvPr>
        </p:nvSpPr>
        <p:spPr/>
        <p:txBody>
          <a:bodyPr/>
          <a:lstStyle/>
          <a:p>
            <a:fld id="{3FE67ADA-C70E-4ED2-9B63-0148B423BA1A}" type="slidenum">
              <a:rPr lang="en-AU" smtClean="0"/>
              <a:t>9</a:t>
            </a:fld>
            <a:endParaRPr lang="en-AU"/>
          </a:p>
        </p:txBody>
      </p:sp>
    </p:spTree>
    <p:extLst>
      <p:ext uri="{BB962C8B-B14F-4D97-AF65-F5344CB8AC3E}">
        <p14:creationId xmlns:p14="http://schemas.microsoft.com/office/powerpoint/2010/main" val="2909853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i="0" u="none" strike="noStrike" kern="1200" dirty="0">
                <a:solidFill>
                  <a:schemeClr val="tx1"/>
                </a:solidFill>
                <a:effectLst/>
                <a:latin typeface="+mn-lt"/>
                <a:ea typeface="+mn-ea"/>
                <a:cs typeface="+mn-cs"/>
              </a:rPr>
              <a:t>Top of Project Page</a:t>
            </a:r>
          </a:p>
          <a:p>
            <a:endParaRPr lang="en-AU" sz="1200" b="1" i="0" u="none" strike="noStrike" kern="1200" dirty="0">
              <a:solidFill>
                <a:schemeClr val="tx1"/>
              </a:solidFill>
              <a:effectLst/>
              <a:latin typeface="+mn-lt"/>
              <a:ea typeface="+mn-ea"/>
              <a:cs typeface="+mn-cs"/>
            </a:endParaRPr>
          </a:p>
          <a:p>
            <a:r>
              <a:rPr lang="en-AU" sz="1200" b="0" i="0" u="none" strike="noStrike" kern="1200" dirty="0">
                <a:solidFill>
                  <a:schemeClr val="tx1"/>
                </a:solidFill>
                <a:effectLst/>
                <a:latin typeface="+mn-lt"/>
                <a:ea typeface="+mn-ea"/>
                <a:cs typeface="+mn-cs"/>
              </a:rPr>
              <a:t>Which project are you setting up / amending the crowdfunding details of? The fields of this page are:</a:t>
            </a:r>
          </a:p>
          <a:p>
            <a:endParaRPr lang="en-AU"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0" u="none" strike="noStrike" kern="1200" dirty="0">
                <a:solidFill>
                  <a:schemeClr val="tx1"/>
                </a:solidFill>
                <a:effectLst/>
                <a:latin typeface="+mn-lt"/>
                <a:ea typeface="+mn-ea"/>
                <a:cs typeface="+mn-cs"/>
              </a:rPr>
              <a:t>The project's number, which is in the format n-</a:t>
            </a:r>
            <a:r>
              <a:rPr lang="en-AU" sz="1200" b="0" i="0" u="none" strike="noStrike" kern="1200" dirty="0" err="1">
                <a:solidFill>
                  <a:schemeClr val="tx1"/>
                </a:solidFill>
                <a:effectLst/>
                <a:latin typeface="+mn-lt"/>
                <a:ea typeface="+mn-ea"/>
                <a:cs typeface="+mn-cs"/>
              </a:rPr>
              <a:t>yyyy</a:t>
            </a:r>
            <a:r>
              <a:rPr lang="en-AU" sz="1200" b="0" i="0" u="none" strike="noStrike" kern="1200" dirty="0">
                <a:solidFill>
                  <a:schemeClr val="tx1"/>
                </a:solidFill>
                <a:effectLst/>
                <a:latin typeface="+mn-lt"/>
                <a:ea typeface="+mn-ea"/>
                <a:cs typeface="+mn-cs"/>
              </a:rPr>
              <a:t>-</a:t>
            </a:r>
            <a:r>
              <a:rPr lang="en-AU" sz="1200" b="0" i="0" u="none" strike="noStrike" kern="1200" dirty="0" err="1">
                <a:solidFill>
                  <a:schemeClr val="tx1"/>
                </a:solidFill>
                <a:effectLst/>
                <a:latin typeface="+mn-lt"/>
                <a:ea typeface="+mn-ea"/>
                <a:cs typeface="+mn-cs"/>
              </a:rPr>
              <a:t>yy</a:t>
            </a:r>
            <a:r>
              <a:rPr lang="en-AU" sz="1200" b="0" i="0" u="none" strike="noStrike" kern="1200" dirty="0">
                <a:solidFill>
                  <a:schemeClr val="tx1"/>
                </a:solidFill>
                <a:effectLst/>
                <a:latin typeface="+mn-lt"/>
                <a:ea typeface="+mn-ea"/>
                <a:cs typeface="+mn-cs"/>
              </a:rPr>
              <a:t> where N is the number and Y is the year (56-2018-19, for example).</a:t>
            </a:r>
          </a:p>
          <a:p>
            <a:pPr marL="171450" indent="-171450">
              <a:buFont typeface="Arial" panose="020B0604020202020204" pitchFamily="34" charset="0"/>
              <a:buChar char="•"/>
            </a:pPr>
            <a:r>
              <a:rPr lang="en-AU" sz="1200" b="0" i="0" u="none" strike="noStrike" kern="1200" dirty="0">
                <a:solidFill>
                  <a:schemeClr val="tx1"/>
                </a:solidFill>
                <a:effectLst/>
                <a:latin typeface="+mn-lt"/>
                <a:ea typeface="+mn-ea"/>
                <a:cs typeface="+mn-cs"/>
              </a:rPr>
              <a:t>The project's name will be displayed automatically once its number has been entered.</a:t>
            </a:r>
          </a:p>
          <a:p>
            <a:pPr marL="171450" indent="-171450">
              <a:buFont typeface="Arial" panose="020B0604020202020204" pitchFamily="34" charset="0"/>
              <a:buChar char="•"/>
            </a:pPr>
            <a:r>
              <a:rPr lang="en-AU" sz="1200" b="0" i="0" u="none" strike="noStrike" kern="1200" dirty="0">
                <a:solidFill>
                  <a:schemeClr val="tx1"/>
                </a:solidFill>
                <a:effectLst/>
                <a:latin typeface="+mn-lt"/>
                <a:ea typeface="+mn-ea"/>
                <a:cs typeface="+mn-cs"/>
              </a:rPr>
              <a:t>Enter your email address to let us know who you are. Project managers, their deputies, regional project coordinators and regional communications supervisors have access to the following steps.</a:t>
            </a:r>
          </a:p>
          <a:p>
            <a:pPr marL="171450" indent="-171450">
              <a:buFont typeface="Arial" panose="020B0604020202020204" pitchFamily="34" charset="0"/>
              <a:buChar char="•"/>
            </a:pPr>
            <a:r>
              <a:rPr lang="en-AU" sz="1200" b="0" i="0" u="none" strike="noStrike" kern="1200" dirty="0">
                <a:solidFill>
                  <a:schemeClr val="tx1"/>
                </a:solidFill>
                <a:effectLst/>
                <a:latin typeface="+mn-lt"/>
                <a:ea typeface="+mn-ea"/>
                <a:cs typeface="+mn-cs"/>
              </a:rPr>
              <a:t>We also need your password. Your password was originally sent to you when you registered your first project. If you've forgotten it, you can click on </a:t>
            </a:r>
            <a:r>
              <a:rPr lang="en-AU" sz="1200" b="1" i="0" u="none" strike="noStrike" kern="1200" dirty="0">
                <a:solidFill>
                  <a:schemeClr val="tx1"/>
                </a:solidFill>
                <a:effectLst/>
                <a:latin typeface="+mn-lt"/>
                <a:ea typeface="+mn-ea"/>
                <a:cs typeface="+mn-cs"/>
              </a:rPr>
              <a:t>Reset Password</a:t>
            </a:r>
            <a:r>
              <a:rPr lang="en-AU" sz="1200" b="0" i="0" u="none" strike="noStrike" kern="1200" dirty="0">
                <a:solidFill>
                  <a:schemeClr val="tx1"/>
                </a:solidFill>
                <a:effectLst/>
                <a:latin typeface="+mn-lt"/>
                <a:ea typeface="+mn-ea"/>
                <a:cs typeface="+mn-cs"/>
              </a:rPr>
              <a:t> below to have a new password emailed to you.</a:t>
            </a:r>
          </a:p>
          <a:p>
            <a:pPr marL="171450" indent="-171450">
              <a:buFont typeface="Arial" panose="020B0604020202020204" pitchFamily="34" charset="0"/>
              <a:buChar char="•"/>
            </a:pPr>
            <a:r>
              <a:rPr lang="en-AU" sz="1200" b="0" i="0" u="none" strike="noStrike" kern="1200" dirty="0">
                <a:solidFill>
                  <a:schemeClr val="tx1"/>
                </a:solidFill>
                <a:effectLst/>
                <a:latin typeface="+mn-lt"/>
                <a:ea typeface="+mn-ea"/>
                <a:cs typeface="+mn-cs"/>
              </a:rPr>
              <a:t>Click on </a:t>
            </a:r>
            <a:r>
              <a:rPr lang="en-AU" sz="1200" b="1" i="0" u="none" strike="noStrike" kern="1200" dirty="0">
                <a:solidFill>
                  <a:schemeClr val="tx1"/>
                </a:solidFill>
                <a:effectLst/>
                <a:latin typeface="+mn-lt"/>
                <a:ea typeface="+mn-ea"/>
                <a:cs typeface="+mn-cs"/>
              </a:rPr>
              <a:t>Next Step</a:t>
            </a:r>
            <a:r>
              <a:rPr lang="en-AU" sz="1200" b="0" i="0" u="none" strike="noStrike" kern="1200" dirty="0">
                <a:solidFill>
                  <a:schemeClr val="tx1"/>
                </a:solidFill>
                <a:effectLst/>
                <a:latin typeface="+mn-lt"/>
                <a:ea typeface="+mn-ea"/>
                <a:cs typeface="+mn-cs"/>
              </a:rPr>
              <a:t> below to move on to the project's description.</a:t>
            </a:r>
          </a:p>
          <a:p>
            <a:r>
              <a:rPr lang="en-AU" sz="1200" b="0" i="0" u="none" strike="noStrike" kern="1200" dirty="0">
                <a:solidFill>
                  <a:schemeClr val="tx1"/>
                </a:solidFill>
                <a:effectLst/>
                <a:latin typeface="+mn-lt"/>
                <a:ea typeface="+mn-ea"/>
                <a:cs typeface="+mn-cs"/>
              </a:rPr>
              <a:t>Need some further assistance? Contact your </a:t>
            </a:r>
            <a:r>
              <a:rPr lang="en-AU" sz="1200" b="0" i="0" u="none" strike="noStrike" kern="1200" dirty="0">
                <a:solidFill>
                  <a:schemeClr val="tx1"/>
                </a:solidFill>
                <a:effectLst/>
                <a:latin typeface="+mn-lt"/>
                <a:ea typeface="+mn-ea"/>
                <a:cs typeface="+mn-cs"/>
                <a:hlinkClick r:id="rId3"/>
              </a:rPr>
              <a:t>Regional Communications Supervisor</a:t>
            </a:r>
            <a:r>
              <a:rPr lang="en-AU" sz="1200" b="0" i="0" u="none" strike="noStrike" kern="1200" dirty="0">
                <a:solidFill>
                  <a:schemeClr val="tx1"/>
                </a:solidFill>
                <a:effectLst/>
                <a:latin typeface="+mn-lt"/>
                <a:ea typeface="+mn-ea"/>
                <a:cs typeface="+mn-cs"/>
              </a:rPr>
              <a:t>.</a:t>
            </a:r>
          </a:p>
          <a:p>
            <a:endParaRPr lang="en-AU" dirty="0"/>
          </a:p>
        </p:txBody>
      </p:sp>
      <p:sp>
        <p:nvSpPr>
          <p:cNvPr id="4" name="Slide Number Placeholder 3"/>
          <p:cNvSpPr>
            <a:spLocks noGrp="1"/>
          </p:cNvSpPr>
          <p:nvPr>
            <p:ph type="sldNum" sz="quarter" idx="5"/>
          </p:nvPr>
        </p:nvSpPr>
        <p:spPr/>
        <p:txBody>
          <a:bodyPr/>
          <a:lstStyle/>
          <a:p>
            <a:fld id="{3FE67ADA-C70E-4ED2-9B63-0148B423BA1A}" type="slidenum">
              <a:rPr lang="en-AU" smtClean="0"/>
              <a:t>10</a:t>
            </a:fld>
            <a:endParaRPr lang="en-AU"/>
          </a:p>
        </p:txBody>
      </p:sp>
    </p:spTree>
    <p:extLst>
      <p:ext uri="{BB962C8B-B14F-4D97-AF65-F5344CB8AC3E}">
        <p14:creationId xmlns:p14="http://schemas.microsoft.com/office/powerpoint/2010/main" val="3959229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ECBC-D30A-4AB8-88BD-716E9399BA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EEDE9FA-54B0-4ED2-8FDB-9D92BC464A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FCF30A2-1177-4585-9F3B-866D2ECFBC93}"/>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5" name="Footer Placeholder 4">
            <a:extLst>
              <a:ext uri="{FF2B5EF4-FFF2-40B4-BE49-F238E27FC236}">
                <a16:creationId xmlns:a16="http://schemas.microsoft.com/office/drawing/2014/main" id="{D244FF1C-386C-494F-BFFA-40F250DB523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E7DE50E-CAFB-411E-9E70-4DCFF22EF58E}"/>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120401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5AF1-498F-4175-94F3-88066B9A143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C58E03-88ED-462B-A6FA-A0DF1ABF14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68FA17-E55D-4B8B-A114-D113E8399649}"/>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5" name="Footer Placeholder 4">
            <a:extLst>
              <a:ext uri="{FF2B5EF4-FFF2-40B4-BE49-F238E27FC236}">
                <a16:creationId xmlns:a16="http://schemas.microsoft.com/office/drawing/2014/main" id="{5430952A-5334-4830-8DB2-86FF680DDD4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028F6B7-608B-40B1-B067-66EBAF57D077}"/>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379017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4F6126-3EFA-4341-A134-43C5B2AA75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2C1BA04-C7EF-4CF9-B654-AEB0A3D50E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B2DE89-419F-432D-86B2-89E13A594BF6}"/>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5" name="Footer Placeholder 4">
            <a:extLst>
              <a:ext uri="{FF2B5EF4-FFF2-40B4-BE49-F238E27FC236}">
                <a16:creationId xmlns:a16="http://schemas.microsoft.com/office/drawing/2014/main" id="{901D7CAD-EA26-4E6D-A178-2BC718E4DD4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8232CF-C9A0-4418-B7A0-55AC1530F1FC}"/>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281314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E47C5-D88B-440A-8F46-52AC732D5A5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2E8EC77-AC0A-42A7-B82E-B06310ADF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C5C3A08-7C0C-4AF4-BDD7-ED03932D2CC9}"/>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5" name="Footer Placeholder 4">
            <a:extLst>
              <a:ext uri="{FF2B5EF4-FFF2-40B4-BE49-F238E27FC236}">
                <a16:creationId xmlns:a16="http://schemas.microsoft.com/office/drawing/2014/main" id="{AE619BC5-840D-4235-8FF0-71113FD17E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E631A7-323B-47D7-8875-F4906D2C2500}"/>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91059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EAC3-5EFE-4B9E-A90A-9B703B024B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98379C3-0F69-4F1C-A448-079DA6E241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19F05-EE4A-436B-8B72-1C3A12BEACB2}"/>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5" name="Footer Placeholder 4">
            <a:extLst>
              <a:ext uri="{FF2B5EF4-FFF2-40B4-BE49-F238E27FC236}">
                <a16:creationId xmlns:a16="http://schemas.microsoft.com/office/drawing/2014/main" id="{771D17BD-6B6A-49C8-BB2C-A148246883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8B5B98C-C7A2-425B-AFA0-DD715FDE2A30}"/>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287523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0634-1610-4C2E-999B-FCB32AD2F43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7463580-6948-489B-8FBB-D0D76320C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D1FC910-46CE-4B85-8DB9-55F268174D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DEF41E1-9D03-45A2-98DD-02BB4927A313}"/>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6" name="Footer Placeholder 5">
            <a:extLst>
              <a:ext uri="{FF2B5EF4-FFF2-40B4-BE49-F238E27FC236}">
                <a16:creationId xmlns:a16="http://schemas.microsoft.com/office/drawing/2014/main" id="{DD0B7DAC-2DCB-446E-932B-B5FF8CA056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8276CC1-48EA-4EFF-A6B1-1AAA7CCA954E}"/>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125822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5905-648B-4008-AA1C-337DBCD884C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EBF2442-19D0-4C87-BE73-7247D296AE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391A56-AECB-47F3-A464-AEB59106F0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E0E5596-3AA2-46B7-9138-6C28516C3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1761A-A4D0-4793-A0A6-61AC892054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55B8C65-15A5-4FCE-9846-A3EA59926D4F}"/>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8" name="Footer Placeholder 7">
            <a:extLst>
              <a:ext uri="{FF2B5EF4-FFF2-40B4-BE49-F238E27FC236}">
                <a16:creationId xmlns:a16="http://schemas.microsoft.com/office/drawing/2014/main" id="{18188ED5-DCC3-4DEE-9E6F-4B5786AC38D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DDCE9B9A-6520-4C3A-B08C-FECC4764CDFF}"/>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401545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D6E4-AC3E-45D0-BE78-2330A0D1431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E143E42-1727-4C7D-B552-9E0F1BF8E6C2}"/>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4" name="Footer Placeholder 3">
            <a:extLst>
              <a:ext uri="{FF2B5EF4-FFF2-40B4-BE49-F238E27FC236}">
                <a16:creationId xmlns:a16="http://schemas.microsoft.com/office/drawing/2014/main" id="{F371F46F-4A98-4FC0-8F5A-E783F7A77FE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BCA8BC2-CEC6-4092-BE86-915E1EBB95DF}"/>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2932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DDC82-54E9-4D2F-8AB6-0DC36E038E88}"/>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3" name="Footer Placeholder 2">
            <a:extLst>
              <a:ext uri="{FF2B5EF4-FFF2-40B4-BE49-F238E27FC236}">
                <a16:creationId xmlns:a16="http://schemas.microsoft.com/office/drawing/2014/main" id="{27B5A976-B09C-4049-97DE-2034EDF6519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E34C0C0-1461-411D-8D06-7A553433E290}"/>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398014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AA6F-6812-4783-A146-83E4FC999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A027AB07-EB28-4F50-8430-67AEACC85D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46CA452-E660-4EA6-9E7F-790640011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F3725C-1775-4E15-B583-F5C637D6C315}"/>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6" name="Footer Placeholder 5">
            <a:extLst>
              <a:ext uri="{FF2B5EF4-FFF2-40B4-BE49-F238E27FC236}">
                <a16:creationId xmlns:a16="http://schemas.microsoft.com/office/drawing/2014/main" id="{4301E824-4697-4DD9-9CC5-9615B338F7D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90C6BB-8F49-4225-9CAC-E7222CDBAA84}"/>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152603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C12E-B179-4DFF-8027-63B97FD0C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499572D-967A-4842-9D8E-9A932712C6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8746FAC5-42EE-4EBF-B599-A88285B54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B7FCFA-C444-4C1F-9E1F-E7ECF11E1B01}"/>
              </a:ext>
            </a:extLst>
          </p:cNvPr>
          <p:cNvSpPr>
            <a:spLocks noGrp="1"/>
          </p:cNvSpPr>
          <p:nvPr>
            <p:ph type="dt" sz="half" idx="10"/>
          </p:nvPr>
        </p:nvSpPr>
        <p:spPr/>
        <p:txBody>
          <a:bodyPr/>
          <a:lstStyle/>
          <a:p>
            <a:fld id="{C3F3AB86-8C7F-4FA0-87E3-C171DC8D0C80}" type="datetimeFigureOut">
              <a:rPr lang="en-AU" smtClean="0"/>
              <a:t>24-March-2022</a:t>
            </a:fld>
            <a:endParaRPr lang="en-AU"/>
          </a:p>
        </p:txBody>
      </p:sp>
      <p:sp>
        <p:nvSpPr>
          <p:cNvPr id="6" name="Footer Placeholder 5">
            <a:extLst>
              <a:ext uri="{FF2B5EF4-FFF2-40B4-BE49-F238E27FC236}">
                <a16:creationId xmlns:a16="http://schemas.microsoft.com/office/drawing/2014/main" id="{CC40AE79-D17D-47D1-B12D-E290CD45840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37E156-F49E-40A3-B411-4ADD13BAD1EC}"/>
              </a:ext>
            </a:extLst>
          </p:cNvPr>
          <p:cNvSpPr>
            <a:spLocks noGrp="1"/>
          </p:cNvSpPr>
          <p:nvPr>
            <p:ph type="sldNum" sz="quarter" idx="12"/>
          </p:nvPr>
        </p:nvSpPr>
        <p:spPr/>
        <p:txBody>
          <a:bodyPr/>
          <a:lstStyle/>
          <a:p>
            <a:fld id="{C5EF8206-0752-4C58-A868-EC63D1031716}" type="slidenum">
              <a:rPr lang="en-AU" smtClean="0"/>
              <a:t>‹#›</a:t>
            </a:fld>
            <a:endParaRPr lang="en-AU"/>
          </a:p>
        </p:txBody>
      </p:sp>
    </p:spTree>
    <p:extLst>
      <p:ext uri="{BB962C8B-B14F-4D97-AF65-F5344CB8AC3E}">
        <p14:creationId xmlns:p14="http://schemas.microsoft.com/office/powerpoint/2010/main" val="333992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6E0C05-25AD-46B0-B38C-B6ECFB834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358FC3A-CCE8-4AAE-8585-4E9D3FEE4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B4DEDD-171F-4416-89C2-5574C16E0C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3AB86-8C7F-4FA0-87E3-C171DC8D0C80}" type="datetimeFigureOut">
              <a:rPr lang="en-AU" smtClean="0"/>
              <a:t>24-March-2022</a:t>
            </a:fld>
            <a:endParaRPr lang="en-AU"/>
          </a:p>
        </p:txBody>
      </p:sp>
      <p:sp>
        <p:nvSpPr>
          <p:cNvPr id="5" name="Footer Placeholder 4">
            <a:extLst>
              <a:ext uri="{FF2B5EF4-FFF2-40B4-BE49-F238E27FC236}">
                <a16:creationId xmlns:a16="http://schemas.microsoft.com/office/drawing/2014/main" id="{2243F317-52EB-4073-9AEA-173FAD52F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53C7D4BA-F412-4641-8FD2-9351993F7F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F8206-0752-4C58-A868-EC63D1031716}" type="slidenum">
              <a:rPr lang="en-AU" smtClean="0"/>
              <a:t>‹#›</a:t>
            </a:fld>
            <a:endParaRPr lang="en-AU"/>
          </a:p>
        </p:txBody>
      </p:sp>
    </p:spTree>
    <p:extLst>
      <p:ext uri="{BB962C8B-B14F-4D97-AF65-F5344CB8AC3E}">
        <p14:creationId xmlns:p14="http://schemas.microsoft.com/office/powerpoint/2010/main" val="517912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235FA0-EC94-42C9-986F-16C25257AA76}"/>
              </a:ext>
            </a:extLst>
          </p:cNvPr>
          <p:cNvSpPr>
            <a:spLocks noGrp="1"/>
          </p:cNvSpPr>
          <p:nvPr>
            <p:ph type="subTitle" idx="4294967295"/>
          </p:nvPr>
        </p:nvSpPr>
        <p:spPr>
          <a:xfrm>
            <a:off x="0" y="3602038"/>
            <a:ext cx="12192000" cy="1655762"/>
          </a:xfrm>
        </p:spPr>
        <p:txBody>
          <a:bodyPr>
            <a:normAutofit/>
          </a:bodyPr>
          <a:lstStyle/>
          <a:p>
            <a:pPr marL="0" indent="0" algn="ctr">
              <a:buNone/>
            </a:pPr>
            <a:r>
              <a:rPr lang="en-AU" sz="4400" b="1" dirty="0"/>
              <a:t>RAWCS Crowdfunding</a:t>
            </a:r>
          </a:p>
          <a:p>
            <a:pPr marL="0" indent="0" algn="ctr">
              <a:buNone/>
            </a:pPr>
            <a:r>
              <a:rPr lang="en-AU" sz="2000" b="1" dirty="0"/>
              <a:t>PP John Roberson – March 2022</a:t>
            </a:r>
          </a:p>
        </p:txBody>
      </p:sp>
      <p:pic>
        <p:nvPicPr>
          <p:cNvPr id="5" name="Picture 4">
            <a:extLst>
              <a:ext uri="{FF2B5EF4-FFF2-40B4-BE49-F238E27FC236}">
                <a16:creationId xmlns:a16="http://schemas.microsoft.com/office/drawing/2014/main" id="{394B2C49-B8DE-4464-AAD7-EA9F89C1D1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7621" y="1674001"/>
            <a:ext cx="6596757" cy="1284324"/>
          </a:xfrm>
          <a:prstGeom prst="rect">
            <a:avLst/>
          </a:prstGeom>
        </p:spPr>
      </p:pic>
    </p:spTree>
    <p:extLst>
      <p:ext uri="{BB962C8B-B14F-4D97-AF65-F5344CB8AC3E}">
        <p14:creationId xmlns:p14="http://schemas.microsoft.com/office/powerpoint/2010/main" val="3214680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962422D-D228-492F-8DEF-9CE3FB077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176"/>
            <a:ext cx="12192000" cy="6207648"/>
          </a:xfrm>
          <a:prstGeom prst="rect">
            <a:avLst/>
          </a:prstGeom>
        </p:spPr>
      </p:pic>
    </p:spTree>
    <p:extLst>
      <p:ext uri="{BB962C8B-B14F-4D97-AF65-F5344CB8AC3E}">
        <p14:creationId xmlns:p14="http://schemas.microsoft.com/office/powerpoint/2010/main" val="233535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46455DB0-6469-4B2E-98E7-F0765D13A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642"/>
            <a:ext cx="12192000" cy="6198716"/>
          </a:xfrm>
          <a:prstGeom prst="rect">
            <a:avLst/>
          </a:prstGeom>
        </p:spPr>
      </p:pic>
    </p:spTree>
    <p:extLst>
      <p:ext uri="{BB962C8B-B14F-4D97-AF65-F5344CB8AC3E}">
        <p14:creationId xmlns:p14="http://schemas.microsoft.com/office/powerpoint/2010/main" val="129298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023752D5-50A8-4002-996D-6A33F72F69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575"/>
            <a:ext cx="12192000" cy="6248850"/>
          </a:xfrm>
          <a:prstGeom prst="rect">
            <a:avLst/>
          </a:prstGeom>
        </p:spPr>
      </p:pic>
    </p:spTree>
    <p:extLst>
      <p:ext uri="{BB962C8B-B14F-4D97-AF65-F5344CB8AC3E}">
        <p14:creationId xmlns:p14="http://schemas.microsoft.com/office/powerpoint/2010/main" val="42025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730095C-1ED4-45FE-A14D-CF62FA5B2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176"/>
            <a:ext cx="12192000" cy="6239647"/>
          </a:xfrm>
          <a:prstGeom prst="rect">
            <a:avLst/>
          </a:prstGeom>
        </p:spPr>
      </p:pic>
    </p:spTree>
    <p:extLst>
      <p:ext uri="{BB962C8B-B14F-4D97-AF65-F5344CB8AC3E}">
        <p14:creationId xmlns:p14="http://schemas.microsoft.com/office/powerpoint/2010/main" val="1568614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2EB2CD3-E069-4502-B99A-9FC984D90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062"/>
            <a:ext cx="12192000" cy="6221876"/>
          </a:xfrm>
          <a:prstGeom prst="rect">
            <a:avLst/>
          </a:prstGeom>
        </p:spPr>
      </p:pic>
    </p:spTree>
    <p:extLst>
      <p:ext uri="{BB962C8B-B14F-4D97-AF65-F5344CB8AC3E}">
        <p14:creationId xmlns:p14="http://schemas.microsoft.com/office/powerpoint/2010/main" val="221247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35376A77-811B-444B-AF88-E53521ECB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290"/>
            <a:ext cx="12192000" cy="6203419"/>
          </a:xfrm>
          <a:prstGeom prst="rect">
            <a:avLst/>
          </a:prstGeom>
        </p:spPr>
      </p:pic>
    </p:spTree>
    <p:extLst>
      <p:ext uri="{BB962C8B-B14F-4D97-AF65-F5344CB8AC3E}">
        <p14:creationId xmlns:p14="http://schemas.microsoft.com/office/powerpoint/2010/main" val="2653960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111F6BE-27A6-4D96-88BA-886BB7343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3970"/>
            <a:ext cx="12192000" cy="6190060"/>
          </a:xfrm>
          <a:prstGeom prst="rect">
            <a:avLst/>
          </a:prstGeom>
        </p:spPr>
      </p:pic>
    </p:spTree>
    <p:extLst>
      <p:ext uri="{BB962C8B-B14F-4D97-AF65-F5344CB8AC3E}">
        <p14:creationId xmlns:p14="http://schemas.microsoft.com/office/powerpoint/2010/main" val="151997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4B002FF-2A69-46E6-AA44-FAC522FA4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8154"/>
            <a:ext cx="12192000" cy="6221691"/>
          </a:xfrm>
          <a:prstGeom prst="rect">
            <a:avLst/>
          </a:prstGeom>
        </p:spPr>
      </p:pic>
    </p:spTree>
    <p:extLst>
      <p:ext uri="{BB962C8B-B14F-4D97-AF65-F5344CB8AC3E}">
        <p14:creationId xmlns:p14="http://schemas.microsoft.com/office/powerpoint/2010/main" val="260844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534219B-4DA2-4B26-8B45-709D04C98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764"/>
            <a:ext cx="12192000" cy="6100472"/>
          </a:xfrm>
          <a:prstGeom prst="rect">
            <a:avLst/>
          </a:prstGeom>
        </p:spPr>
      </p:pic>
    </p:spTree>
    <p:extLst>
      <p:ext uri="{BB962C8B-B14F-4D97-AF65-F5344CB8AC3E}">
        <p14:creationId xmlns:p14="http://schemas.microsoft.com/office/powerpoint/2010/main" val="2833312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A97FACAC-18E6-4908-A48F-FD74F974E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176"/>
            <a:ext cx="12192000" cy="6185647"/>
          </a:xfrm>
          <a:prstGeom prst="rect">
            <a:avLst/>
          </a:prstGeom>
        </p:spPr>
      </p:pic>
    </p:spTree>
    <p:extLst>
      <p:ext uri="{BB962C8B-B14F-4D97-AF65-F5344CB8AC3E}">
        <p14:creationId xmlns:p14="http://schemas.microsoft.com/office/powerpoint/2010/main" val="200618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CC7282-AB0D-4641-BF65-EA43415D6868}"/>
              </a:ext>
            </a:extLst>
          </p:cNvPr>
          <p:cNvSpPr txBox="1"/>
          <p:nvPr/>
        </p:nvSpPr>
        <p:spPr>
          <a:xfrm>
            <a:off x="494270" y="370703"/>
            <a:ext cx="11244649" cy="4401205"/>
          </a:xfrm>
          <a:prstGeom prst="rect">
            <a:avLst/>
          </a:prstGeom>
          <a:noFill/>
        </p:spPr>
        <p:txBody>
          <a:bodyPr wrap="square" rtlCol="0">
            <a:spAutoFit/>
          </a:bodyPr>
          <a:lstStyle/>
          <a:p>
            <a:endParaRPr lang="en-AU" sz="4000" b="1" dirty="0"/>
          </a:p>
          <a:p>
            <a:endParaRPr lang="en-AU" sz="4000" b="1" dirty="0"/>
          </a:p>
          <a:p>
            <a:r>
              <a:rPr lang="en-AU" sz="4000" b="1" dirty="0"/>
              <a:t>On the RAWCS website you can find the Register for Crowdfunding portal under the PROJECTS menu.</a:t>
            </a:r>
          </a:p>
          <a:p>
            <a:endParaRPr lang="en-AU" sz="4000" b="1" dirty="0"/>
          </a:p>
          <a:p>
            <a:r>
              <a:rPr lang="en-AU" sz="4000" b="1" dirty="0"/>
              <a:t>Click on “Register for Crowdfunding” and follow the directions.</a:t>
            </a:r>
          </a:p>
        </p:txBody>
      </p:sp>
    </p:spTree>
    <p:extLst>
      <p:ext uri="{BB962C8B-B14F-4D97-AF65-F5344CB8AC3E}">
        <p14:creationId xmlns:p14="http://schemas.microsoft.com/office/powerpoint/2010/main" val="3510846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153440-A55A-42B1-A291-44DA97ED2B9B}"/>
              </a:ext>
            </a:extLst>
          </p:cNvPr>
          <p:cNvSpPr txBox="1"/>
          <p:nvPr/>
        </p:nvSpPr>
        <p:spPr>
          <a:xfrm>
            <a:off x="914400" y="1106905"/>
            <a:ext cx="10371222" cy="5786199"/>
          </a:xfrm>
          <a:prstGeom prst="rect">
            <a:avLst/>
          </a:prstGeom>
          <a:noFill/>
        </p:spPr>
        <p:txBody>
          <a:bodyPr wrap="square" rtlCol="0">
            <a:spAutoFit/>
          </a:bodyPr>
          <a:lstStyle/>
          <a:p>
            <a:r>
              <a:rPr lang="en-AU" sz="3200" dirty="0">
                <a:solidFill>
                  <a:srgbClr val="FF0000"/>
                </a:solidFill>
              </a:rPr>
              <a:t>Now it is up to Project Managers to update their Project.</a:t>
            </a:r>
          </a:p>
          <a:p>
            <a:endParaRPr lang="en-AU" sz="3200" dirty="0"/>
          </a:p>
          <a:p>
            <a:r>
              <a:rPr lang="en-AU" sz="3200" dirty="0">
                <a:solidFill>
                  <a:srgbClr val="00B050"/>
                </a:solidFill>
              </a:rPr>
              <a:t>Be creative with what you write about your project as it will sell your project to the Public.</a:t>
            </a:r>
          </a:p>
          <a:p>
            <a:endParaRPr lang="en-AU" sz="3200" dirty="0"/>
          </a:p>
          <a:p>
            <a:r>
              <a:rPr lang="en-AU" sz="3200" dirty="0">
                <a:solidFill>
                  <a:srgbClr val="FF0000"/>
                </a:solidFill>
              </a:rPr>
              <a:t>Remember to upload quality images that market your project.</a:t>
            </a:r>
          </a:p>
          <a:p>
            <a:endParaRPr lang="en-AU" sz="3200" dirty="0"/>
          </a:p>
          <a:p>
            <a:r>
              <a:rPr lang="en-AU" sz="3200" dirty="0">
                <a:solidFill>
                  <a:srgbClr val="00B050"/>
                </a:solidFill>
              </a:rPr>
              <a:t>Please be patient waiting on the RAWCS personnel to approve your project update before they allow it to be live on the website.</a:t>
            </a:r>
          </a:p>
          <a:p>
            <a:endParaRPr lang="en-AU" dirty="0"/>
          </a:p>
        </p:txBody>
      </p:sp>
    </p:spTree>
    <p:extLst>
      <p:ext uri="{BB962C8B-B14F-4D97-AF65-F5344CB8AC3E}">
        <p14:creationId xmlns:p14="http://schemas.microsoft.com/office/powerpoint/2010/main" val="1369376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2D4B09-EB58-4BAE-8A60-A98122AA05D6}"/>
              </a:ext>
            </a:extLst>
          </p:cNvPr>
          <p:cNvSpPr txBox="1"/>
          <p:nvPr/>
        </p:nvSpPr>
        <p:spPr>
          <a:xfrm>
            <a:off x="2117892" y="3107515"/>
            <a:ext cx="7956217" cy="1569660"/>
          </a:xfrm>
          <a:prstGeom prst="rect">
            <a:avLst/>
          </a:prstGeom>
          <a:noFill/>
        </p:spPr>
        <p:txBody>
          <a:bodyPr wrap="none" rtlCol="0">
            <a:spAutoFit/>
          </a:bodyPr>
          <a:lstStyle/>
          <a:p>
            <a:pPr algn="ctr"/>
            <a:r>
              <a:rPr lang="en-AU" sz="9600" dirty="0">
                <a:solidFill>
                  <a:srgbClr val="C00000"/>
                </a:solidFill>
              </a:rPr>
              <a:t>Any Questions?</a:t>
            </a:r>
          </a:p>
        </p:txBody>
      </p:sp>
    </p:spTree>
    <p:extLst>
      <p:ext uri="{BB962C8B-B14F-4D97-AF65-F5344CB8AC3E}">
        <p14:creationId xmlns:p14="http://schemas.microsoft.com/office/powerpoint/2010/main" val="270274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A51821EC-FF3B-4990-AB50-426E65F308A8}"/>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1997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9089ED26-2279-46A4-9D3D-9BB0D3B7A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298"/>
            <a:ext cx="12192000" cy="6167403"/>
          </a:xfrm>
          <a:prstGeom prst="rect">
            <a:avLst/>
          </a:prstGeom>
        </p:spPr>
      </p:pic>
    </p:spTree>
    <p:extLst>
      <p:ext uri="{BB962C8B-B14F-4D97-AF65-F5344CB8AC3E}">
        <p14:creationId xmlns:p14="http://schemas.microsoft.com/office/powerpoint/2010/main" val="262767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D17C74C6-61CF-48E1-88A6-C923261CD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5094"/>
            <a:ext cx="12192000" cy="6207812"/>
          </a:xfrm>
          <a:prstGeom prst="rect">
            <a:avLst/>
          </a:prstGeom>
        </p:spPr>
      </p:pic>
    </p:spTree>
    <p:extLst>
      <p:ext uri="{BB962C8B-B14F-4D97-AF65-F5344CB8AC3E}">
        <p14:creationId xmlns:p14="http://schemas.microsoft.com/office/powerpoint/2010/main" val="168661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633ED73-BAD6-4F12-8060-C6CD7F8AC72F}"/>
              </a:ext>
            </a:extLst>
          </p:cNvPr>
          <p:cNvSpPr/>
          <p:nvPr/>
        </p:nvSpPr>
        <p:spPr>
          <a:xfrm>
            <a:off x="166255" y="366623"/>
            <a:ext cx="11866418" cy="6001643"/>
          </a:xfrm>
          <a:prstGeom prst="rect">
            <a:avLst/>
          </a:prstGeom>
        </p:spPr>
        <p:txBody>
          <a:bodyPr wrap="square">
            <a:spAutoFit/>
          </a:bodyPr>
          <a:lstStyle/>
          <a:p>
            <a:pPr algn="ctr"/>
            <a:r>
              <a:rPr lang="en-AU" sz="2400" b="1" dirty="0"/>
              <a:t>RAWCS Crowdfunding Criteria</a:t>
            </a:r>
          </a:p>
          <a:p>
            <a:pPr algn="ctr"/>
            <a:endParaRPr lang="en-AU" sz="2400" b="1" dirty="0"/>
          </a:p>
          <a:p>
            <a:pPr marL="285750" lvl="0" indent="-285750">
              <a:buFont typeface="Arial" panose="020B0604020202020204" pitchFamily="34" charset="0"/>
              <a:buChar char="•"/>
            </a:pPr>
            <a:r>
              <a:rPr lang="en-AU" sz="2400" dirty="0"/>
              <a:t>All projects must be sponsored by a Rotary Club and the Project Manager and Deputy Project Manager must be </a:t>
            </a:r>
            <a:r>
              <a:rPr lang="en-AU" sz="2400" b="1" dirty="0"/>
              <a:t>active members</a:t>
            </a:r>
            <a:r>
              <a:rPr lang="en-AU" sz="2400" dirty="0"/>
              <a:t> of the sponsoring Rotary Club.</a:t>
            </a:r>
          </a:p>
          <a:p>
            <a:pPr marL="285750" lvl="0" indent="-285750">
              <a:buFont typeface="Arial" panose="020B0604020202020204" pitchFamily="34" charset="0"/>
              <a:buChar char="•"/>
            </a:pPr>
            <a:r>
              <a:rPr lang="en-AU" sz="2400" dirty="0"/>
              <a:t>Projects must have at least one other Committee member recorded in the RAWCS directory.</a:t>
            </a:r>
          </a:p>
          <a:p>
            <a:pPr marL="285750" lvl="0" indent="-285750">
              <a:buFont typeface="Arial" panose="020B0604020202020204" pitchFamily="34" charset="0"/>
              <a:buChar char="•"/>
            </a:pPr>
            <a:r>
              <a:rPr lang="en-AU" sz="2400" dirty="0"/>
              <a:t>Desirable that a majority of the project management committee be active members of a Rotary Club.</a:t>
            </a:r>
          </a:p>
          <a:p>
            <a:pPr marL="285750" lvl="0" indent="-285750">
              <a:buFont typeface="Arial" panose="020B0604020202020204" pitchFamily="34" charset="0"/>
              <a:buChar char="•"/>
            </a:pPr>
            <a:r>
              <a:rPr lang="en-AU" sz="2400" dirty="0"/>
              <a:t>All projects are subject to providing 6 monthly audit reports.</a:t>
            </a:r>
          </a:p>
          <a:p>
            <a:pPr marL="285750" lvl="0" indent="-285750">
              <a:buFont typeface="Arial" panose="020B0604020202020204" pitchFamily="34" charset="0"/>
              <a:buChar char="•"/>
            </a:pPr>
            <a:r>
              <a:rPr lang="en-AU" sz="2400" dirty="0"/>
              <a:t>All donations received by any crowdfunded project will be processed through our existing donations website. They will be subject to the usual RAWCS accountability requirements. </a:t>
            </a:r>
          </a:p>
          <a:p>
            <a:pPr marL="285750" lvl="0" indent="-285750">
              <a:buFont typeface="Arial" panose="020B0604020202020204" pitchFamily="34" charset="0"/>
              <a:buChar char="•"/>
            </a:pPr>
            <a:r>
              <a:rPr lang="en-AU" sz="2400" dirty="0"/>
              <a:t>All project must be registered with RAWCS and fulfil all the requirements of our current project Criteria for both Overseas Aid and Benevolent Society Projects. </a:t>
            </a:r>
          </a:p>
          <a:p>
            <a:pPr marL="285750" lvl="0" indent="-285750">
              <a:buFont typeface="Arial" panose="020B0604020202020204" pitchFamily="34" charset="0"/>
              <a:buChar char="•"/>
            </a:pPr>
            <a:r>
              <a:rPr lang="en-AU" sz="2400" dirty="0"/>
              <a:t>Once approved and in operation we will integrate the Crowdfunding facility with the current online registration facility.</a:t>
            </a:r>
          </a:p>
          <a:p>
            <a:pPr marL="285750" lvl="0" indent="-285750">
              <a:buFont typeface="Arial" panose="020B0604020202020204" pitchFamily="34" charset="0"/>
              <a:buChar char="•"/>
            </a:pPr>
            <a:r>
              <a:rPr lang="en-AU" sz="2400" dirty="0"/>
              <a:t>We want all existing Project Managers to develop their project so that what is presented to the public meets our strict guidelines and markets their project. </a:t>
            </a:r>
          </a:p>
        </p:txBody>
      </p:sp>
    </p:spTree>
    <p:extLst>
      <p:ext uri="{BB962C8B-B14F-4D97-AF65-F5344CB8AC3E}">
        <p14:creationId xmlns:p14="http://schemas.microsoft.com/office/powerpoint/2010/main" val="3825497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AC5BFF-E5E6-492C-B57C-755511FE35DE}"/>
              </a:ext>
            </a:extLst>
          </p:cNvPr>
          <p:cNvSpPr txBox="1"/>
          <p:nvPr/>
        </p:nvSpPr>
        <p:spPr>
          <a:xfrm>
            <a:off x="1207476" y="801858"/>
            <a:ext cx="9777047" cy="3785652"/>
          </a:xfrm>
          <a:prstGeom prst="rect">
            <a:avLst/>
          </a:prstGeom>
          <a:noFill/>
        </p:spPr>
        <p:txBody>
          <a:bodyPr wrap="square" rtlCol="0">
            <a:spAutoFit/>
          </a:bodyPr>
          <a:lstStyle/>
          <a:p>
            <a:endParaRPr lang="en-AU" sz="4000" dirty="0"/>
          </a:p>
          <a:p>
            <a:endParaRPr lang="en-AU" sz="4000" dirty="0"/>
          </a:p>
          <a:p>
            <a:endParaRPr lang="en-AU" sz="4000" dirty="0"/>
          </a:p>
          <a:p>
            <a:r>
              <a:rPr lang="en-AU" sz="4000" dirty="0"/>
              <a:t>The next slides show the actual screen shots of what a Project Manager sees when they Login to update their project</a:t>
            </a:r>
          </a:p>
        </p:txBody>
      </p:sp>
    </p:spTree>
    <p:extLst>
      <p:ext uri="{BB962C8B-B14F-4D97-AF65-F5344CB8AC3E}">
        <p14:creationId xmlns:p14="http://schemas.microsoft.com/office/powerpoint/2010/main" val="369200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B2A363F3-B15F-4EB8-B064-C6DAE6AA4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6308"/>
            <a:ext cx="12192000" cy="6185384"/>
          </a:xfrm>
          <a:prstGeom prst="rect">
            <a:avLst/>
          </a:prstGeom>
        </p:spPr>
      </p:pic>
    </p:spTree>
    <p:extLst>
      <p:ext uri="{BB962C8B-B14F-4D97-AF65-F5344CB8AC3E}">
        <p14:creationId xmlns:p14="http://schemas.microsoft.com/office/powerpoint/2010/main" val="3049958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3BF1679F-F5DF-454D-9A79-5BB3B3C53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3400"/>
            <a:ext cx="12192000" cy="5791200"/>
          </a:xfrm>
          <a:prstGeom prst="rect">
            <a:avLst/>
          </a:prstGeom>
        </p:spPr>
      </p:pic>
    </p:spTree>
    <p:extLst>
      <p:ext uri="{BB962C8B-B14F-4D97-AF65-F5344CB8AC3E}">
        <p14:creationId xmlns:p14="http://schemas.microsoft.com/office/powerpoint/2010/main" val="3069418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2253</Words>
  <Application>Microsoft Office PowerPoint</Application>
  <PresentationFormat>Widescreen</PresentationFormat>
  <Paragraphs>172</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Roberson</dc:creator>
  <cp:lastModifiedBy>John Roberson</cp:lastModifiedBy>
  <cp:revision>17</cp:revision>
  <dcterms:created xsi:type="dcterms:W3CDTF">2019-08-10T12:34:31Z</dcterms:created>
  <dcterms:modified xsi:type="dcterms:W3CDTF">2022-03-24T10:20:28Z</dcterms:modified>
</cp:coreProperties>
</file>